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3" r:id="rId2"/>
    <p:sldId id="308" r:id="rId3"/>
    <p:sldId id="258" r:id="rId4"/>
    <p:sldId id="274" r:id="rId5"/>
    <p:sldId id="277" r:id="rId6"/>
    <p:sldId id="287" r:id="rId7"/>
    <p:sldId id="288" r:id="rId8"/>
    <p:sldId id="278" r:id="rId9"/>
    <p:sldId id="289" r:id="rId10"/>
    <p:sldId id="298" r:id="rId11"/>
    <p:sldId id="301" r:id="rId12"/>
    <p:sldId id="280" r:id="rId13"/>
    <p:sldId id="286" r:id="rId14"/>
    <p:sldId id="284" r:id="rId15"/>
    <p:sldId id="285" r:id="rId16"/>
    <p:sldId id="303" r:id="rId17"/>
    <p:sldId id="295" r:id="rId18"/>
    <p:sldId id="281" r:id="rId19"/>
    <p:sldId id="276" r:id="rId20"/>
    <p:sldId id="304" r:id="rId21"/>
    <p:sldId id="282" r:id="rId22"/>
    <p:sldId id="275" r:id="rId23"/>
    <p:sldId id="299" r:id="rId24"/>
    <p:sldId id="302" r:id="rId25"/>
    <p:sldId id="305" r:id="rId26"/>
    <p:sldId id="30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AD6A6E9-F643-4045-AC1B-B14592E3387B}">
          <p14:sldIdLst>
            <p14:sldId id="273"/>
            <p14:sldId id="308"/>
            <p14:sldId id="258"/>
            <p14:sldId id="274"/>
          </p14:sldIdLst>
        </p14:section>
        <p14:section name="Index" id="{04C7705C-6A03-4804-A701-8DC44179F840}">
          <p14:sldIdLst>
            <p14:sldId id="277"/>
          </p14:sldIdLst>
        </p14:section>
        <p14:section name="Traceability" id="{6B5100F0-5BD0-4769-814D-932F770E3CEC}">
          <p14:sldIdLst>
            <p14:sldId id="287"/>
            <p14:sldId id="288"/>
          </p14:sldIdLst>
        </p14:section>
        <p14:section name="Content &amp; meta-data Repository" id="{4C467372-E532-4C84-AA5A-C9A1301DBFA9}">
          <p14:sldIdLst>
            <p14:sldId id="278"/>
            <p14:sldId id="289"/>
            <p14:sldId id="298"/>
            <p14:sldId id="301"/>
          </p14:sldIdLst>
        </p14:section>
        <p14:section name="Analysis, Transformation, Reporting" id="{A5E34B49-375C-4EB2-B95A-63D19858DA0B}">
          <p14:sldIdLst>
            <p14:sldId id="280"/>
            <p14:sldId id="286"/>
            <p14:sldId id="284"/>
            <p14:sldId id="285"/>
            <p14:sldId id="303"/>
            <p14:sldId id="295"/>
          </p14:sldIdLst>
        </p14:section>
        <p14:section name="Non-Compartmental PK Analysis" id="{0C426C67-D2D2-47A6-9B67-B3AC871B870E}">
          <p14:sldIdLst>
            <p14:sldId id="281"/>
            <p14:sldId id="276"/>
            <p14:sldId id="304"/>
          </p14:sldIdLst>
        </p14:section>
        <p14:section name="Search" id="{A22EF664-7312-4888-9C1B-A34A3CEEC01F}">
          <p14:sldIdLst>
            <p14:sldId id="282"/>
            <p14:sldId id="275"/>
          </p14:sldIdLst>
        </p14:section>
        <p14:section name="POSSC" id="{95FC4888-8F37-4876-9EB6-BA202277D0D2}">
          <p14:sldIdLst>
            <p14:sldId id="299"/>
            <p14:sldId id="302"/>
          </p14:sldIdLst>
        </p14:section>
        <p14:section name="Conclusion" id="{0E767CBA-4F9A-4ADA-828B-08799AB5BF08}">
          <p14:sldIdLst>
            <p14:sldId id="305"/>
          </p14:sldIdLst>
        </p14:section>
        <p14:section name="Conclusion" id="{5808494A-38FE-4E06-8EB2-37F42558D6B7}">
          <p14:sldIdLst>
            <p14:sldId id="30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372" autoAdjust="0"/>
    <p:restoredTop sz="94660"/>
  </p:normalViewPr>
  <p:slideViewPr>
    <p:cSldViewPr snapToGrid="0">
      <p:cViewPr varScale="1">
        <p:scale>
          <a:sx n="117" d="100"/>
          <a:sy n="117" d="100"/>
        </p:scale>
        <p:origin x="120" y="111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945705-3860-4809-80CD-D21ABA0B7AF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D5F9A45-018D-4BE0-A74F-C8203ADE969A}">
      <dgm:prSet phldrT="[Text]"/>
      <dgm:spPr/>
      <dgm:t>
        <a:bodyPr/>
        <a:lstStyle/>
        <a:p>
          <a:r>
            <a:rPr lang="en-US" dirty="0"/>
            <a:t>Single/</a:t>
          </a:r>
          <a:r>
            <a:rPr lang="en-US" dirty="0" err="1"/>
            <a:t>Multple</a:t>
          </a:r>
          <a:r>
            <a:rPr lang="en-US" dirty="0"/>
            <a:t> Ascending Dose</a:t>
          </a:r>
        </a:p>
      </dgm:t>
    </dgm:pt>
    <dgm:pt modelId="{3AC1D367-99AB-4657-932C-4A6013D57088}" type="parTrans" cxnId="{6D347FAD-1748-40A1-B731-FFF3CA898E74}">
      <dgm:prSet/>
      <dgm:spPr/>
      <dgm:t>
        <a:bodyPr/>
        <a:lstStyle/>
        <a:p>
          <a:endParaRPr lang="en-US"/>
        </a:p>
      </dgm:t>
    </dgm:pt>
    <dgm:pt modelId="{DF7D96DE-802C-4BA9-993E-3C153BC1527C}" type="sibTrans" cxnId="{6D347FAD-1748-40A1-B731-FFF3CA898E74}">
      <dgm:prSet/>
      <dgm:spPr/>
      <dgm:t>
        <a:bodyPr/>
        <a:lstStyle/>
        <a:p>
          <a:endParaRPr lang="en-US"/>
        </a:p>
      </dgm:t>
    </dgm:pt>
    <dgm:pt modelId="{3AEA6A9E-18A7-4B2A-A583-B393E6DC8071}">
      <dgm:prSet phldrT="[Text]"/>
      <dgm:spPr/>
      <dgm:t>
        <a:bodyPr/>
        <a:lstStyle/>
        <a:p>
          <a:r>
            <a:rPr lang="en-US" dirty="0"/>
            <a:t>Drug </a:t>
          </a:r>
          <a:r>
            <a:rPr lang="en-US" dirty="0" err="1"/>
            <a:t>Drug</a:t>
          </a:r>
          <a:r>
            <a:rPr lang="en-US" dirty="0"/>
            <a:t> Interaction </a:t>
          </a:r>
        </a:p>
      </dgm:t>
    </dgm:pt>
    <dgm:pt modelId="{8C0F76F0-9DA3-43C3-95C1-8D56637FB100}" type="parTrans" cxnId="{8DC7CA0B-0155-4E7E-87E3-4BD9D4F6C7A0}">
      <dgm:prSet/>
      <dgm:spPr/>
      <dgm:t>
        <a:bodyPr/>
        <a:lstStyle/>
        <a:p>
          <a:endParaRPr lang="en-US"/>
        </a:p>
      </dgm:t>
    </dgm:pt>
    <dgm:pt modelId="{7DFCE984-EA99-422A-8F95-454630140508}" type="sibTrans" cxnId="{8DC7CA0B-0155-4E7E-87E3-4BD9D4F6C7A0}">
      <dgm:prSet/>
      <dgm:spPr/>
      <dgm:t>
        <a:bodyPr/>
        <a:lstStyle/>
        <a:p>
          <a:endParaRPr lang="en-US"/>
        </a:p>
      </dgm:t>
    </dgm:pt>
    <dgm:pt modelId="{9C5B76F8-934D-42A7-B459-6056EB3C148F}">
      <dgm:prSet phldrT="[Text]"/>
      <dgm:spPr/>
      <dgm:t>
        <a:bodyPr/>
        <a:lstStyle/>
        <a:p>
          <a:r>
            <a:rPr lang="en-US" dirty="0"/>
            <a:t>ADME</a:t>
          </a:r>
        </a:p>
      </dgm:t>
    </dgm:pt>
    <dgm:pt modelId="{0F5BCABD-9C19-4845-A5A4-7851CB75DFE3}" type="parTrans" cxnId="{DD618497-AAC7-4B26-8D90-FFA9E0773815}">
      <dgm:prSet/>
      <dgm:spPr/>
      <dgm:t>
        <a:bodyPr/>
        <a:lstStyle/>
        <a:p>
          <a:endParaRPr lang="en-US"/>
        </a:p>
      </dgm:t>
    </dgm:pt>
    <dgm:pt modelId="{8688BB08-D014-48BA-9A78-598DF7F7FC31}" type="sibTrans" cxnId="{DD618497-AAC7-4B26-8D90-FFA9E0773815}">
      <dgm:prSet/>
      <dgm:spPr/>
      <dgm:t>
        <a:bodyPr/>
        <a:lstStyle/>
        <a:p>
          <a:endParaRPr lang="en-US"/>
        </a:p>
      </dgm:t>
    </dgm:pt>
    <dgm:pt modelId="{1EC69B10-6335-43E9-9A8B-F32E7B8CB5E2}">
      <dgm:prSet phldrT="[Text]"/>
      <dgm:spPr/>
      <dgm:t>
        <a:bodyPr/>
        <a:lstStyle/>
        <a:p>
          <a:r>
            <a:rPr lang="en-US" dirty="0"/>
            <a:t>Bioequivalence</a:t>
          </a:r>
        </a:p>
      </dgm:t>
    </dgm:pt>
    <dgm:pt modelId="{6E4873BE-A983-4A0A-92EF-0B930D8EC066}" type="parTrans" cxnId="{802E3F9B-37C2-4B1E-BDAB-3960A16E689A}">
      <dgm:prSet/>
      <dgm:spPr/>
      <dgm:t>
        <a:bodyPr/>
        <a:lstStyle/>
        <a:p>
          <a:endParaRPr lang="en-US"/>
        </a:p>
      </dgm:t>
    </dgm:pt>
    <dgm:pt modelId="{5CF6F498-78F5-4010-9037-BEF4CA6DFE68}" type="sibTrans" cxnId="{802E3F9B-37C2-4B1E-BDAB-3960A16E689A}">
      <dgm:prSet/>
      <dgm:spPr/>
      <dgm:t>
        <a:bodyPr/>
        <a:lstStyle/>
        <a:p>
          <a:endParaRPr lang="en-US"/>
        </a:p>
      </dgm:t>
    </dgm:pt>
    <dgm:pt modelId="{78A091DC-5FAF-4DCD-BF7D-39BEBAD3E45E}">
      <dgm:prSet phldrT="[Text]"/>
      <dgm:spPr/>
      <dgm:t>
        <a:bodyPr/>
        <a:lstStyle/>
        <a:p>
          <a:r>
            <a:rPr lang="en-US" dirty="0"/>
            <a:t>Special Populations</a:t>
          </a:r>
        </a:p>
        <a:p>
          <a:r>
            <a:rPr lang="en-US" dirty="0"/>
            <a:t>(Hepatic/Renal impairment)</a:t>
          </a:r>
        </a:p>
      </dgm:t>
    </dgm:pt>
    <dgm:pt modelId="{654079A5-885D-45AE-B8BD-66281D36D117}" type="parTrans" cxnId="{5188386F-150E-46A7-9BE5-746A111D230E}">
      <dgm:prSet/>
      <dgm:spPr/>
      <dgm:t>
        <a:bodyPr/>
        <a:lstStyle/>
        <a:p>
          <a:endParaRPr lang="en-US"/>
        </a:p>
      </dgm:t>
    </dgm:pt>
    <dgm:pt modelId="{D1C09FA6-E463-40E9-860C-C73B745AC122}" type="sibTrans" cxnId="{5188386F-150E-46A7-9BE5-746A111D230E}">
      <dgm:prSet/>
      <dgm:spPr/>
      <dgm:t>
        <a:bodyPr/>
        <a:lstStyle/>
        <a:p>
          <a:endParaRPr lang="en-US"/>
        </a:p>
      </dgm:t>
    </dgm:pt>
    <dgm:pt modelId="{C97D89E9-8FF1-4C0A-8376-C8027B15A845}" type="pres">
      <dgm:prSet presAssocID="{6A945705-3860-4809-80CD-D21ABA0B7AF6}" presName="diagram" presStyleCnt="0">
        <dgm:presLayoutVars>
          <dgm:dir/>
          <dgm:resizeHandles val="exact"/>
        </dgm:presLayoutVars>
      </dgm:prSet>
      <dgm:spPr/>
    </dgm:pt>
    <dgm:pt modelId="{FFC73C85-F294-4C6F-87EC-678C902C5D6A}" type="pres">
      <dgm:prSet presAssocID="{ED5F9A45-018D-4BE0-A74F-C8203ADE969A}" presName="node" presStyleLbl="node1" presStyleIdx="0" presStyleCnt="5">
        <dgm:presLayoutVars>
          <dgm:bulletEnabled val="1"/>
        </dgm:presLayoutVars>
      </dgm:prSet>
      <dgm:spPr/>
    </dgm:pt>
    <dgm:pt modelId="{2C6EDCA9-F2F1-42CA-BEEA-BA8C1C0F0993}" type="pres">
      <dgm:prSet presAssocID="{DF7D96DE-802C-4BA9-993E-3C153BC1527C}" presName="sibTrans" presStyleCnt="0"/>
      <dgm:spPr/>
    </dgm:pt>
    <dgm:pt modelId="{1883E4F8-BB1E-40D5-BDF3-B22C33ABE8A2}" type="pres">
      <dgm:prSet presAssocID="{3AEA6A9E-18A7-4B2A-A583-B393E6DC8071}" presName="node" presStyleLbl="node1" presStyleIdx="1" presStyleCnt="5">
        <dgm:presLayoutVars>
          <dgm:bulletEnabled val="1"/>
        </dgm:presLayoutVars>
      </dgm:prSet>
      <dgm:spPr/>
    </dgm:pt>
    <dgm:pt modelId="{FD819981-D44D-475B-9C30-52CD20FD842B}" type="pres">
      <dgm:prSet presAssocID="{7DFCE984-EA99-422A-8F95-454630140508}" presName="sibTrans" presStyleCnt="0"/>
      <dgm:spPr/>
    </dgm:pt>
    <dgm:pt modelId="{66C4508E-0973-4454-BBBC-F10F5C0005D1}" type="pres">
      <dgm:prSet presAssocID="{9C5B76F8-934D-42A7-B459-6056EB3C148F}" presName="node" presStyleLbl="node1" presStyleIdx="2" presStyleCnt="5">
        <dgm:presLayoutVars>
          <dgm:bulletEnabled val="1"/>
        </dgm:presLayoutVars>
      </dgm:prSet>
      <dgm:spPr/>
    </dgm:pt>
    <dgm:pt modelId="{4E1550C4-EFFB-4111-A776-A7B9937D0066}" type="pres">
      <dgm:prSet presAssocID="{8688BB08-D014-48BA-9A78-598DF7F7FC31}" presName="sibTrans" presStyleCnt="0"/>
      <dgm:spPr/>
    </dgm:pt>
    <dgm:pt modelId="{4FEA675C-9E9C-41C0-A450-DEE6E2E449FB}" type="pres">
      <dgm:prSet presAssocID="{1EC69B10-6335-43E9-9A8B-F32E7B8CB5E2}" presName="node" presStyleLbl="node1" presStyleIdx="3" presStyleCnt="5">
        <dgm:presLayoutVars>
          <dgm:bulletEnabled val="1"/>
        </dgm:presLayoutVars>
      </dgm:prSet>
      <dgm:spPr/>
    </dgm:pt>
    <dgm:pt modelId="{816E26DC-4342-4BD0-BC35-815A3354279F}" type="pres">
      <dgm:prSet presAssocID="{5CF6F498-78F5-4010-9037-BEF4CA6DFE68}" presName="sibTrans" presStyleCnt="0"/>
      <dgm:spPr/>
    </dgm:pt>
    <dgm:pt modelId="{1555D337-DE4E-4813-A487-66F5C88F6EAB}" type="pres">
      <dgm:prSet presAssocID="{78A091DC-5FAF-4DCD-BF7D-39BEBAD3E45E}" presName="node" presStyleLbl="node1" presStyleIdx="4" presStyleCnt="5">
        <dgm:presLayoutVars>
          <dgm:bulletEnabled val="1"/>
        </dgm:presLayoutVars>
      </dgm:prSet>
      <dgm:spPr/>
    </dgm:pt>
  </dgm:ptLst>
  <dgm:cxnLst>
    <dgm:cxn modelId="{8DC7CA0B-0155-4E7E-87E3-4BD9D4F6C7A0}" srcId="{6A945705-3860-4809-80CD-D21ABA0B7AF6}" destId="{3AEA6A9E-18A7-4B2A-A583-B393E6DC8071}" srcOrd="1" destOrd="0" parTransId="{8C0F76F0-9DA3-43C3-95C1-8D56637FB100}" sibTransId="{7DFCE984-EA99-422A-8F95-454630140508}"/>
    <dgm:cxn modelId="{17822A0C-DA77-464C-82C8-C105BFD5340F}" type="presOf" srcId="{6A945705-3860-4809-80CD-D21ABA0B7AF6}" destId="{C97D89E9-8FF1-4C0A-8376-C8027B15A845}" srcOrd="0" destOrd="0" presId="urn:microsoft.com/office/officeart/2005/8/layout/default"/>
    <dgm:cxn modelId="{5188386F-150E-46A7-9BE5-746A111D230E}" srcId="{6A945705-3860-4809-80CD-D21ABA0B7AF6}" destId="{78A091DC-5FAF-4DCD-BF7D-39BEBAD3E45E}" srcOrd="4" destOrd="0" parTransId="{654079A5-885D-45AE-B8BD-66281D36D117}" sibTransId="{D1C09FA6-E463-40E9-860C-C73B745AC122}"/>
    <dgm:cxn modelId="{1B8C7371-D471-4F10-A37D-E1D4E8977AC8}" type="presOf" srcId="{1EC69B10-6335-43E9-9A8B-F32E7B8CB5E2}" destId="{4FEA675C-9E9C-41C0-A450-DEE6E2E449FB}" srcOrd="0" destOrd="0" presId="urn:microsoft.com/office/officeart/2005/8/layout/default"/>
    <dgm:cxn modelId="{0460A981-8B52-49EF-B0AD-E6F813650F34}" type="presOf" srcId="{9C5B76F8-934D-42A7-B459-6056EB3C148F}" destId="{66C4508E-0973-4454-BBBC-F10F5C0005D1}" srcOrd="0" destOrd="0" presId="urn:microsoft.com/office/officeart/2005/8/layout/default"/>
    <dgm:cxn modelId="{DD618497-AAC7-4B26-8D90-FFA9E0773815}" srcId="{6A945705-3860-4809-80CD-D21ABA0B7AF6}" destId="{9C5B76F8-934D-42A7-B459-6056EB3C148F}" srcOrd="2" destOrd="0" parTransId="{0F5BCABD-9C19-4845-A5A4-7851CB75DFE3}" sibTransId="{8688BB08-D014-48BA-9A78-598DF7F7FC31}"/>
    <dgm:cxn modelId="{802E3F9B-37C2-4B1E-BDAB-3960A16E689A}" srcId="{6A945705-3860-4809-80CD-D21ABA0B7AF6}" destId="{1EC69B10-6335-43E9-9A8B-F32E7B8CB5E2}" srcOrd="3" destOrd="0" parTransId="{6E4873BE-A983-4A0A-92EF-0B930D8EC066}" sibTransId="{5CF6F498-78F5-4010-9037-BEF4CA6DFE68}"/>
    <dgm:cxn modelId="{6D347FAD-1748-40A1-B731-FFF3CA898E74}" srcId="{6A945705-3860-4809-80CD-D21ABA0B7AF6}" destId="{ED5F9A45-018D-4BE0-A74F-C8203ADE969A}" srcOrd="0" destOrd="0" parTransId="{3AC1D367-99AB-4657-932C-4A6013D57088}" sibTransId="{DF7D96DE-802C-4BA9-993E-3C153BC1527C}"/>
    <dgm:cxn modelId="{B806A6B8-3D94-4D01-A28D-584157151524}" type="presOf" srcId="{ED5F9A45-018D-4BE0-A74F-C8203ADE969A}" destId="{FFC73C85-F294-4C6F-87EC-678C902C5D6A}" srcOrd="0" destOrd="0" presId="urn:microsoft.com/office/officeart/2005/8/layout/default"/>
    <dgm:cxn modelId="{92A549CF-E3DA-4A35-8AB2-7CAC02FA533E}" type="presOf" srcId="{78A091DC-5FAF-4DCD-BF7D-39BEBAD3E45E}" destId="{1555D337-DE4E-4813-A487-66F5C88F6EAB}" srcOrd="0" destOrd="0" presId="urn:microsoft.com/office/officeart/2005/8/layout/default"/>
    <dgm:cxn modelId="{5B90D3F0-4F72-481A-9D13-9ED3CE5501C4}" type="presOf" srcId="{3AEA6A9E-18A7-4B2A-A583-B393E6DC8071}" destId="{1883E4F8-BB1E-40D5-BDF3-B22C33ABE8A2}" srcOrd="0" destOrd="0" presId="urn:microsoft.com/office/officeart/2005/8/layout/default"/>
    <dgm:cxn modelId="{C3C6174E-A066-41DE-A9F8-75EC669A8C77}" type="presParOf" srcId="{C97D89E9-8FF1-4C0A-8376-C8027B15A845}" destId="{FFC73C85-F294-4C6F-87EC-678C902C5D6A}" srcOrd="0" destOrd="0" presId="urn:microsoft.com/office/officeart/2005/8/layout/default"/>
    <dgm:cxn modelId="{4307776A-9BFC-48FA-8BDA-2AE9FC7221FA}" type="presParOf" srcId="{C97D89E9-8FF1-4C0A-8376-C8027B15A845}" destId="{2C6EDCA9-F2F1-42CA-BEEA-BA8C1C0F0993}" srcOrd="1" destOrd="0" presId="urn:microsoft.com/office/officeart/2005/8/layout/default"/>
    <dgm:cxn modelId="{1D056A7F-1458-4DB4-BE2A-F27C5473E0EE}" type="presParOf" srcId="{C97D89E9-8FF1-4C0A-8376-C8027B15A845}" destId="{1883E4F8-BB1E-40D5-BDF3-B22C33ABE8A2}" srcOrd="2" destOrd="0" presId="urn:microsoft.com/office/officeart/2005/8/layout/default"/>
    <dgm:cxn modelId="{C4FB60B8-7F1C-423C-A30E-BE05364189F7}" type="presParOf" srcId="{C97D89E9-8FF1-4C0A-8376-C8027B15A845}" destId="{FD819981-D44D-475B-9C30-52CD20FD842B}" srcOrd="3" destOrd="0" presId="urn:microsoft.com/office/officeart/2005/8/layout/default"/>
    <dgm:cxn modelId="{A1CEA020-411E-486F-8FAB-21003B2EF1CB}" type="presParOf" srcId="{C97D89E9-8FF1-4C0A-8376-C8027B15A845}" destId="{66C4508E-0973-4454-BBBC-F10F5C0005D1}" srcOrd="4" destOrd="0" presId="urn:microsoft.com/office/officeart/2005/8/layout/default"/>
    <dgm:cxn modelId="{C0C2AD10-D120-475C-9B0F-325564EE49EE}" type="presParOf" srcId="{C97D89E9-8FF1-4C0A-8376-C8027B15A845}" destId="{4E1550C4-EFFB-4111-A776-A7B9937D0066}" srcOrd="5" destOrd="0" presId="urn:microsoft.com/office/officeart/2005/8/layout/default"/>
    <dgm:cxn modelId="{EFCACA88-63F1-41B4-BEB9-F0848D135790}" type="presParOf" srcId="{C97D89E9-8FF1-4C0A-8376-C8027B15A845}" destId="{4FEA675C-9E9C-41C0-A450-DEE6E2E449FB}" srcOrd="6" destOrd="0" presId="urn:microsoft.com/office/officeart/2005/8/layout/default"/>
    <dgm:cxn modelId="{144FFC9C-BA73-446D-9FAE-D0EB9256942A}" type="presParOf" srcId="{C97D89E9-8FF1-4C0A-8376-C8027B15A845}" destId="{816E26DC-4342-4BD0-BC35-815A3354279F}" srcOrd="7" destOrd="0" presId="urn:microsoft.com/office/officeart/2005/8/layout/default"/>
    <dgm:cxn modelId="{E7DBAD35-0FBB-4BD2-AB75-ECBA053CABDB}" type="presParOf" srcId="{C97D89E9-8FF1-4C0A-8376-C8027B15A845}" destId="{1555D337-DE4E-4813-A487-66F5C88F6EAB}"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CCBC96-50BA-4E0C-85C5-F6EAF2CDE28A}"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D45DB9AA-8C60-4B57-B62F-4C51F79C31C2}">
      <dgm:prSet phldrT="[Text]"/>
      <dgm:sp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dgm:spPr>
      <dgm:t>
        <a:bodyPr/>
        <a:lstStyle/>
        <a:p>
          <a:endParaRPr lang="en-US" dirty="0">
            <a:solidFill>
              <a:srgbClr val="0070C0"/>
            </a:solidFill>
          </a:endParaRPr>
        </a:p>
      </dgm:t>
    </dgm:pt>
    <dgm:pt modelId="{4FBF6E78-0FFF-4CDA-B19A-E616F55129CE}" type="parTrans" cxnId="{86BDDDAF-C2C0-4854-BFDC-E383D9851B69}">
      <dgm:prSet/>
      <dgm:spPr/>
      <dgm:t>
        <a:bodyPr/>
        <a:lstStyle/>
        <a:p>
          <a:endParaRPr lang="en-US"/>
        </a:p>
      </dgm:t>
    </dgm:pt>
    <dgm:pt modelId="{54A4F8C3-EC2D-492F-9809-E39FEAB1C8D8}" type="sibTrans" cxnId="{86BDDDAF-C2C0-4854-BFDC-E383D9851B69}">
      <dgm:prSet/>
      <dgm:spPr/>
      <dgm:t>
        <a:bodyPr/>
        <a:lstStyle/>
        <a:p>
          <a:endParaRPr lang="en-US"/>
        </a:p>
      </dgm:t>
    </dgm:pt>
    <dgm:pt modelId="{78C7EC8B-0ECC-4804-A8BD-06211E715868}">
      <dgm:prSet phldrT="[Text]"/>
      <dgm:spPr/>
      <dgm:t>
        <a:bodyPr/>
        <a:lstStyle/>
        <a:p>
          <a:r>
            <a:rPr lang="en-US" dirty="0"/>
            <a:t>Non-compartmental PK Analysis</a:t>
          </a:r>
        </a:p>
      </dgm:t>
    </dgm:pt>
    <dgm:pt modelId="{6E72DBC9-19E1-4C41-AEE5-EC240CFB5DE8}" type="parTrans" cxnId="{8CB53BA7-3857-451D-B3DF-0C194AFB6D97}">
      <dgm:prSet/>
      <dgm:spPr/>
      <dgm:t>
        <a:bodyPr/>
        <a:lstStyle/>
        <a:p>
          <a:endParaRPr lang="en-US"/>
        </a:p>
      </dgm:t>
    </dgm:pt>
    <dgm:pt modelId="{FE1B2547-0F8D-4AE1-9AF5-9D2F84FECF2E}" type="sibTrans" cxnId="{8CB53BA7-3857-451D-B3DF-0C194AFB6D97}">
      <dgm:prSet/>
      <dgm:spPr/>
      <dgm:t>
        <a:bodyPr/>
        <a:lstStyle/>
        <a:p>
          <a:endParaRPr lang="en-US"/>
        </a:p>
      </dgm:t>
    </dgm:pt>
    <dgm:pt modelId="{333418AE-47D3-4619-A79D-EC59037CEC39}">
      <dgm:prSet phldrT="[Text]"/>
      <dgm:spPr/>
      <dgm:t>
        <a:bodyPr/>
        <a:lstStyle/>
        <a:p>
          <a:r>
            <a:rPr lang="en-US" dirty="0"/>
            <a:t>Data Transformation, Visualization &amp; Reporting</a:t>
          </a:r>
        </a:p>
      </dgm:t>
    </dgm:pt>
    <dgm:pt modelId="{D58691A6-A93B-4186-9C7E-28B783C1D32A}" type="parTrans" cxnId="{E9910F8B-5F6D-47AD-B2F3-C66B2B1DD5A1}">
      <dgm:prSet/>
      <dgm:spPr/>
      <dgm:t>
        <a:bodyPr/>
        <a:lstStyle/>
        <a:p>
          <a:endParaRPr lang="en-US"/>
        </a:p>
      </dgm:t>
    </dgm:pt>
    <dgm:pt modelId="{BAAB998D-371D-47AA-B54C-631975D3449F}" type="sibTrans" cxnId="{E9910F8B-5F6D-47AD-B2F3-C66B2B1DD5A1}">
      <dgm:prSet/>
      <dgm:spPr/>
      <dgm:t>
        <a:bodyPr/>
        <a:lstStyle/>
        <a:p>
          <a:endParaRPr lang="en-US"/>
        </a:p>
      </dgm:t>
    </dgm:pt>
    <dgm:pt modelId="{58266D8D-C8D9-4C4E-9A4C-CCF3A7896626}">
      <dgm:prSet phldrT="[Text]"/>
      <dgm:spPr/>
      <dgm:t>
        <a:bodyPr/>
        <a:lstStyle/>
        <a:p>
          <a:r>
            <a:rPr lang="en-US" dirty="0"/>
            <a:t>User &amp; System Content Library</a:t>
          </a:r>
        </a:p>
      </dgm:t>
    </dgm:pt>
    <dgm:pt modelId="{47E757D5-9BD6-4D66-828A-E988F5F2442D}" type="parTrans" cxnId="{CB8FC4F6-0BC3-45EC-8C4D-D0CCB35810E3}">
      <dgm:prSet/>
      <dgm:spPr/>
      <dgm:t>
        <a:bodyPr/>
        <a:lstStyle/>
        <a:p>
          <a:endParaRPr lang="en-US"/>
        </a:p>
      </dgm:t>
    </dgm:pt>
    <dgm:pt modelId="{957B659C-64CC-44FB-A032-5BC6A66E848F}" type="sibTrans" cxnId="{CB8FC4F6-0BC3-45EC-8C4D-D0CCB35810E3}">
      <dgm:prSet/>
      <dgm:spPr/>
      <dgm:t>
        <a:bodyPr/>
        <a:lstStyle/>
        <a:p>
          <a:endParaRPr lang="en-US"/>
        </a:p>
      </dgm:t>
    </dgm:pt>
    <dgm:pt modelId="{084BCB48-D842-4F69-B2D7-F53B721E04E8}">
      <dgm:prSet phldrT="[Text]"/>
      <dgm:spPr/>
      <dgm:t>
        <a:bodyPr/>
        <a:lstStyle/>
        <a:p>
          <a:r>
            <a:rPr lang="en-US" dirty="0"/>
            <a:t>Traceability</a:t>
          </a:r>
        </a:p>
      </dgm:t>
    </dgm:pt>
    <dgm:pt modelId="{99D3F05C-E19C-4151-9B63-65E3D18B72E5}" type="parTrans" cxnId="{A6FD12F5-6875-4BAC-A598-AE3F4B15222E}">
      <dgm:prSet/>
      <dgm:spPr/>
      <dgm:t>
        <a:bodyPr/>
        <a:lstStyle/>
        <a:p>
          <a:endParaRPr lang="en-US"/>
        </a:p>
      </dgm:t>
    </dgm:pt>
    <dgm:pt modelId="{E6B8D728-B827-4338-A3DB-6133C5465402}" type="sibTrans" cxnId="{A6FD12F5-6875-4BAC-A598-AE3F4B15222E}">
      <dgm:prSet/>
      <dgm:spPr/>
      <dgm:t>
        <a:bodyPr/>
        <a:lstStyle/>
        <a:p>
          <a:endParaRPr lang="en-US"/>
        </a:p>
      </dgm:t>
    </dgm:pt>
    <dgm:pt modelId="{12F111F0-49DA-498D-808A-72CBF6A0B9EF}">
      <dgm:prSet phldrT="[Text]" custT="1"/>
      <dgm:spPr/>
      <dgm:t>
        <a:bodyPr/>
        <a:lstStyle/>
        <a:p>
          <a:r>
            <a:rPr lang="en-US" sz="1400" dirty="0"/>
            <a:t>Content &amp; meta-data Repository</a:t>
          </a:r>
        </a:p>
      </dgm:t>
    </dgm:pt>
    <dgm:pt modelId="{58B59BCC-EF6A-4DE9-B59F-01602C5EFC06}" type="parTrans" cxnId="{2C95CA41-03A9-47F7-ADF8-3E1CCEEC6128}">
      <dgm:prSet/>
      <dgm:spPr/>
      <dgm:t>
        <a:bodyPr/>
        <a:lstStyle/>
        <a:p>
          <a:endParaRPr lang="en-US"/>
        </a:p>
      </dgm:t>
    </dgm:pt>
    <dgm:pt modelId="{E6B8CF06-8816-4423-97E9-DB868B5BBF6C}" type="sibTrans" cxnId="{2C95CA41-03A9-47F7-ADF8-3E1CCEEC6128}">
      <dgm:prSet/>
      <dgm:spPr/>
      <dgm:t>
        <a:bodyPr/>
        <a:lstStyle/>
        <a:p>
          <a:endParaRPr lang="en-US"/>
        </a:p>
      </dgm:t>
    </dgm:pt>
    <dgm:pt modelId="{9C087C67-3D48-470B-B6EC-50DEC475EDB8}">
      <dgm:prSet phldrT="[Text]"/>
      <dgm:spPr/>
      <dgm:t>
        <a:bodyPr/>
        <a:lstStyle/>
        <a:p>
          <a:r>
            <a:rPr lang="en-US" dirty="0"/>
            <a:t>Open Source</a:t>
          </a:r>
        </a:p>
      </dgm:t>
    </dgm:pt>
    <dgm:pt modelId="{361097D2-3A5F-46C4-A3EF-845BFACECC78}" type="sibTrans" cxnId="{6224BBE5-533D-4334-8705-D2D45AB68988}">
      <dgm:prSet/>
      <dgm:spPr/>
      <dgm:t>
        <a:bodyPr/>
        <a:lstStyle/>
        <a:p>
          <a:endParaRPr lang="en-US"/>
        </a:p>
      </dgm:t>
    </dgm:pt>
    <dgm:pt modelId="{A2BDAA7F-5956-432A-ABE9-5A185DE252E5}" type="parTrans" cxnId="{6224BBE5-533D-4334-8705-D2D45AB68988}">
      <dgm:prSet/>
      <dgm:spPr/>
      <dgm:t>
        <a:bodyPr/>
        <a:lstStyle/>
        <a:p>
          <a:endParaRPr lang="en-US"/>
        </a:p>
      </dgm:t>
    </dgm:pt>
    <dgm:pt modelId="{9B3B8665-99BE-4AE8-80A0-C0408C1B375D}" type="pres">
      <dgm:prSet presAssocID="{93CCBC96-50BA-4E0C-85C5-F6EAF2CDE28A}" presName="Name0" presStyleCnt="0">
        <dgm:presLayoutVars>
          <dgm:chMax val="1"/>
          <dgm:chPref val="1"/>
          <dgm:dir/>
          <dgm:animOne val="branch"/>
          <dgm:animLvl val="lvl"/>
        </dgm:presLayoutVars>
      </dgm:prSet>
      <dgm:spPr/>
    </dgm:pt>
    <dgm:pt modelId="{69E0D252-2BE4-43F1-81ED-D44C2190D323}" type="pres">
      <dgm:prSet presAssocID="{D45DB9AA-8C60-4B57-B62F-4C51F79C31C2}" presName="singleCycle" presStyleCnt="0"/>
      <dgm:spPr/>
    </dgm:pt>
    <dgm:pt modelId="{36DDB0F0-73E8-45ED-8615-9B4564A97D62}" type="pres">
      <dgm:prSet presAssocID="{D45DB9AA-8C60-4B57-B62F-4C51F79C31C2}" presName="singleCenter" presStyleLbl="node1" presStyleIdx="0" presStyleCnt="7">
        <dgm:presLayoutVars>
          <dgm:chMax val="7"/>
          <dgm:chPref val="7"/>
        </dgm:presLayoutVars>
      </dgm:prSet>
      <dgm:spPr/>
    </dgm:pt>
    <dgm:pt modelId="{CFA69F3D-0D96-4803-BA8B-A169A4167CEF}" type="pres">
      <dgm:prSet presAssocID="{6E72DBC9-19E1-4C41-AEE5-EC240CFB5DE8}" presName="Name56" presStyleLbl="parChTrans1D2" presStyleIdx="0" presStyleCnt="6"/>
      <dgm:spPr/>
    </dgm:pt>
    <dgm:pt modelId="{1C2B6D3D-1D1E-4F1D-83A8-E362672EF1D0}" type="pres">
      <dgm:prSet presAssocID="{78C7EC8B-0ECC-4804-A8BD-06211E715868}" presName="text0" presStyleLbl="node1" presStyleIdx="1" presStyleCnt="7">
        <dgm:presLayoutVars>
          <dgm:bulletEnabled val="1"/>
        </dgm:presLayoutVars>
      </dgm:prSet>
      <dgm:spPr/>
    </dgm:pt>
    <dgm:pt modelId="{03B3A88F-4341-4F86-805B-C4B786DDC984}" type="pres">
      <dgm:prSet presAssocID="{D58691A6-A93B-4186-9C7E-28B783C1D32A}" presName="Name56" presStyleLbl="parChTrans1D2" presStyleIdx="1" presStyleCnt="6"/>
      <dgm:spPr/>
    </dgm:pt>
    <dgm:pt modelId="{141B391C-78F8-49E5-83E1-79684028F6AA}" type="pres">
      <dgm:prSet presAssocID="{333418AE-47D3-4619-A79D-EC59037CEC39}" presName="text0" presStyleLbl="node1" presStyleIdx="2" presStyleCnt="7">
        <dgm:presLayoutVars>
          <dgm:bulletEnabled val="1"/>
        </dgm:presLayoutVars>
      </dgm:prSet>
      <dgm:spPr/>
    </dgm:pt>
    <dgm:pt modelId="{4B0E3235-4B11-41DF-92A4-8ED41205DBD4}" type="pres">
      <dgm:prSet presAssocID="{47E757D5-9BD6-4D66-828A-E988F5F2442D}" presName="Name56" presStyleLbl="parChTrans1D2" presStyleIdx="2" presStyleCnt="6"/>
      <dgm:spPr/>
    </dgm:pt>
    <dgm:pt modelId="{559E8A04-58D8-4EE2-B656-1825E3CA62AE}" type="pres">
      <dgm:prSet presAssocID="{58266D8D-C8D9-4C4E-9A4C-CCF3A7896626}" presName="text0" presStyleLbl="node1" presStyleIdx="3" presStyleCnt="7">
        <dgm:presLayoutVars>
          <dgm:bulletEnabled val="1"/>
        </dgm:presLayoutVars>
      </dgm:prSet>
      <dgm:spPr/>
    </dgm:pt>
    <dgm:pt modelId="{3EC8E009-1613-4D36-B193-7C7FD0577FA4}" type="pres">
      <dgm:prSet presAssocID="{99D3F05C-E19C-4151-9B63-65E3D18B72E5}" presName="Name56" presStyleLbl="parChTrans1D2" presStyleIdx="3" presStyleCnt="6"/>
      <dgm:spPr/>
    </dgm:pt>
    <dgm:pt modelId="{44A1C19C-C907-4809-9817-BBA0A383B382}" type="pres">
      <dgm:prSet presAssocID="{084BCB48-D842-4F69-B2D7-F53B721E04E8}" presName="text0" presStyleLbl="node1" presStyleIdx="4" presStyleCnt="7">
        <dgm:presLayoutVars>
          <dgm:bulletEnabled val="1"/>
        </dgm:presLayoutVars>
      </dgm:prSet>
      <dgm:spPr/>
    </dgm:pt>
    <dgm:pt modelId="{CC45E0E5-3958-4243-A4A3-20760B366D21}" type="pres">
      <dgm:prSet presAssocID="{58B59BCC-EF6A-4DE9-B59F-01602C5EFC06}" presName="Name56" presStyleLbl="parChTrans1D2" presStyleIdx="4" presStyleCnt="6"/>
      <dgm:spPr/>
    </dgm:pt>
    <dgm:pt modelId="{ADE9E30E-DE98-4D57-8CB4-89E94F152FB6}" type="pres">
      <dgm:prSet presAssocID="{12F111F0-49DA-498D-808A-72CBF6A0B9EF}" presName="text0" presStyleLbl="node1" presStyleIdx="5" presStyleCnt="7">
        <dgm:presLayoutVars>
          <dgm:bulletEnabled val="1"/>
        </dgm:presLayoutVars>
      </dgm:prSet>
      <dgm:spPr/>
    </dgm:pt>
    <dgm:pt modelId="{8607A295-0836-47B0-B597-C731D064DE20}" type="pres">
      <dgm:prSet presAssocID="{A2BDAA7F-5956-432A-ABE9-5A185DE252E5}" presName="Name56" presStyleLbl="parChTrans1D2" presStyleIdx="5" presStyleCnt="6"/>
      <dgm:spPr/>
    </dgm:pt>
    <dgm:pt modelId="{3C22B335-94F2-4F31-8E9D-A1D00959B647}" type="pres">
      <dgm:prSet presAssocID="{9C087C67-3D48-470B-B6EC-50DEC475EDB8}" presName="text0" presStyleLbl="node1" presStyleIdx="6" presStyleCnt="7">
        <dgm:presLayoutVars>
          <dgm:bulletEnabled val="1"/>
        </dgm:presLayoutVars>
      </dgm:prSet>
      <dgm:spPr/>
    </dgm:pt>
  </dgm:ptLst>
  <dgm:cxnLst>
    <dgm:cxn modelId="{71331305-4560-46FC-93F7-803EE7ABD45F}" type="presOf" srcId="{333418AE-47D3-4619-A79D-EC59037CEC39}" destId="{141B391C-78F8-49E5-83E1-79684028F6AA}" srcOrd="0" destOrd="0" presId="urn:microsoft.com/office/officeart/2008/layout/RadialCluster"/>
    <dgm:cxn modelId="{22BAB91B-BED6-486D-8B9E-2F60E192ACE9}" type="presOf" srcId="{58B59BCC-EF6A-4DE9-B59F-01602C5EFC06}" destId="{CC45E0E5-3958-4243-A4A3-20760B366D21}" srcOrd="0" destOrd="0" presId="urn:microsoft.com/office/officeart/2008/layout/RadialCluster"/>
    <dgm:cxn modelId="{42FED72A-47F8-460E-86E1-C6399CAE1417}" type="presOf" srcId="{6E72DBC9-19E1-4C41-AEE5-EC240CFB5DE8}" destId="{CFA69F3D-0D96-4803-BA8B-A169A4167CEF}" srcOrd="0" destOrd="0" presId="urn:microsoft.com/office/officeart/2008/layout/RadialCluster"/>
    <dgm:cxn modelId="{2C95CA41-03A9-47F7-ADF8-3E1CCEEC6128}" srcId="{D45DB9AA-8C60-4B57-B62F-4C51F79C31C2}" destId="{12F111F0-49DA-498D-808A-72CBF6A0B9EF}" srcOrd="4" destOrd="0" parTransId="{58B59BCC-EF6A-4DE9-B59F-01602C5EFC06}" sibTransId="{E6B8CF06-8816-4423-97E9-DB868B5BBF6C}"/>
    <dgm:cxn modelId="{8A262663-D703-4BC7-907C-3931DBFF0B4D}" type="presOf" srcId="{78C7EC8B-0ECC-4804-A8BD-06211E715868}" destId="{1C2B6D3D-1D1E-4F1D-83A8-E362672EF1D0}" srcOrd="0" destOrd="0" presId="urn:microsoft.com/office/officeart/2008/layout/RadialCluster"/>
    <dgm:cxn modelId="{31868658-829B-4B43-830D-FF6FE7CCD8FC}" type="presOf" srcId="{A2BDAA7F-5956-432A-ABE9-5A185DE252E5}" destId="{8607A295-0836-47B0-B597-C731D064DE20}" srcOrd="0" destOrd="0" presId="urn:microsoft.com/office/officeart/2008/layout/RadialCluster"/>
    <dgm:cxn modelId="{46229678-CD5C-4E43-B44A-3E8CC7D1D3BE}" type="presOf" srcId="{99D3F05C-E19C-4151-9B63-65E3D18B72E5}" destId="{3EC8E009-1613-4D36-B193-7C7FD0577FA4}" srcOrd="0" destOrd="0" presId="urn:microsoft.com/office/officeart/2008/layout/RadialCluster"/>
    <dgm:cxn modelId="{B29DFA7B-9A01-471E-B3D0-B9D4325EE63B}" type="presOf" srcId="{47E757D5-9BD6-4D66-828A-E988F5F2442D}" destId="{4B0E3235-4B11-41DF-92A4-8ED41205DBD4}" srcOrd="0" destOrd="0" presId="urn:microsoft.com/office/officeart/2008/layout/RadialCluster"/>
    <dgm:cxn modelId="{F445E67E-7D46-4694-9A09-9182F7DF0CF2}" type="presOf" srcId="{D58691A6-A93B-4186-9C7E-28B783C1D32A}" destId="{03B3A88F-4341-4F86-805B-C4B786DDC984}" srcOrd="0" destOrd="0" presId="urn:microsoft.com/office/officeart/2008/layout/RadialCluster"/>
    <dgm:cxn modelId="{19645588-65F3-4266-977C-874FA87A9BBD}" type="presOf" srcId="{58266D8D-C8D9-4C4E-9A4C-CCF3A7896626}" destId="{559E8A04-58D8-4EE2-B656-1825E3CA62AE}" srcOrd="0" destOrd="0" presId="urn:microsoft.com/office/officeart/2008/layout/RadialCluster"/>
    <dgm:cxn modelId="{E9910F8B-5F6D-47AD-B2F3-C66B2B1DD5A1}" srcId="{D45DB9AA-8C60-4B57-B62F-4C51F79C31C2}" destId="{333418AE-47D3-4619-A79D-EC59037CEC39}" srcOrd="1" destOrd="0" parTransId="{D58691A6-A93B-4186-9C7E-28B783C1D32A}" sibTransId="{BAAB998D-371D-47AA-B54C-631975D3449F}"/>
    <dgm:cxn modelId="{A02CB09F-19ED-4F8B-B898-8C879D9D6EE5}" type="presOf" srcId="{084BCB48-D842-4F69-B2D7-F53B721E04E8}" destId="{44A1C19C-C907-4809-9817-BBA0A383B382}" srcOrd="0" destOrd="0" presId="urn:microsoft.com/office/officeart/2008/layout/RadialCluster"/>
    <dgm:cxn modelId="{8CB53BA7-3857-451D-B3DF-0C194AFB6D97}" srcId="{D45DB9AA-8C60-4B57-B62F-4C51F79C31C2}" destId="{78C7EC8B-0ECC-4804-A8BD-06211E715868}" srcOrd="0" destOrd="0" parTransId="{6E72DBC9-19E1-4C41-AEE5-EC240CFB5DE8}" sibTransId="{FE1B2547-0F8D-4AE1-9AF5-9D2F84FECF2E}"/>
    <dgm:cxn modelId="{951BADAB-FE00-4BDE-9F41-CFF7CD93EACB}" type="presOf" srcId="{93CCBC96-50BA-4E0C-85C5-F6EAF2CDE28A}" destId="{9B3B8665-99BE-4AE8-80A0-C0408C1B375D}" srcOrd="0" destOrd="0" presId="urn:microsoft.com/office/officeart/2008/layout/RadialCluster"/>
    <dgm:cxn modelId="{86BDDDAF-C2C0-4854-BFDC-E383D9851B69}" srcId="{93CCBC96-50BA-4E0C-85C5-F6EAF2CDE28A}" destId="{D45DB9AA-8C60-4B57-B62F-4C51F79C31C2}" srcOrd="0" destOrd="0" parTransId="{4FBF6E78-0FFF-4CDA-B19A-E616F55129CE}" sibTransId="{54A4F8C3-EC2D-492F-9809-E39FEAB1C8D8}"/>
    <dgm:cxn modelId="{A167E9BB-8AA9-4019-9FF5-FB628AD8246A}" type="presOf" srcId="{9C087C67-3D48-470B-B6EC-50DEC475EDB8}" destId="{3C22B335-94F2-4F31-8E9D-A1D00959B647}" srcOrd="0" destOrd="0" presId="urn:microsoft.com/office/officeart/2008/layout/RadialCluster"/>
    <dgm:cxn modelId="{2AD342E5-0EC1-4749-A49B-ABE0A5EB0EBA}" type="presOf" srcId="{12F111F0-49DA-498D-808A-72CBF6A0B9EF}" destId="{ADE9E30E-DE98-4D57-8CB4-89E94F152FB6}" srcOrd="0" destOrd="0" presId="urn:microsoft.com/office/officeart/2008/layout/RadialCluster"/>
    <dgm:cxn modelId="{6224BBE5-533D-4334-8705-D2D45AB68988}" srcId="{D45DB9AA-8C60-4B57-B62F-4C51F79C31C2}" destId="{9C087C67-3D48-470B-B6EC-50DEC475EDB8}" srcOrd="5" destOrd="0" parTransId="{A2BDAA7F-5956-432A-ABE9-5A185DE252E5}" sibTransId="{361097D2-3A5F-46C4-A3EF-845BFACECC78}"/>
    <dgm:cxn modelId="{A6FD12F5-6875-4BAC-A598-AE3F4B15222E}" srcId="{D45DB9AA-8C60-4B57-B62F-4C51F79C31C2}" destId="{084BCB48-D842-4F69-B2D7-F53B721E04E8}" srcOrd="3" destOrd="0" parTransId="{99D3F05C-E19C-4151-9B63-65E3D18B72E5}" sibTransId="{E6B8D728-B827-4338-A3DB-6133C5465402}"/>
    <dgm:cxn modelId="{AF091FF6-7D59-408C-A039-1692DCCDDD64}" type="presOf" srcId="{D45DB9AA-8C60-4B57-B62F-4C51F79C31C2}" destId="{36DDB0F0-73E8-45ED-8615-9B4564A97D62}" srcOrd="0" destOrd="0" presId="urn:microsoft.com/office/officeart/2008/layout/RadialCluster"/>
    <dgm:cxn modelId="{CB8FC4F6-0BC3-45EC-8C4D-D0CCB35810E3}" srcId="{D45DB9AA-8C60-4B57-B62F-4C51F79C31C2}" destId="{58266D8D-C8D9-4C4E-9A4C-CCF3A7896626}" srcOrd="2" destOrd="0" parTransId="{47E757D5-9BD6-4D66-828A-E988F5F2442D}" sibTransId="{957B659C-64CC-44FB-A032-5BC6A66E848F}"/>
    <dgm:cxn modelId="{AF0CF9C1-6651-4B13-8494-6DD11A467209}" type="presParOf" srcId="{9B3B8665-99BE-4AE8-80A0-C0408C1B375D}" destId="{69E0D252-2BE4-43F1-81ED-D44C2190D323}" srcOrd="0" destOrd="0" presId="urn:microsoft.com/office/officeart/2008/layout/RadialCluster"/>
    <dgm:cxn modelId="{F2CBE75A-694A-4307-ADEA-25A54D12465B}" type="presParOf" srcId="{69E0D252-2BE4-43F1-81ED-D44C2190D323}" destId="{36DDB0F0-73E8-45ED-8615-9B4564A97D62}" srcOrd="0" destOrd="0" presId="urn:microsoft.com/office/officeart/2008/layout/RadialCluster"/>
    <dgm:cxn modelId="{6324048E-9ABB-48CE-9E73-41B283026B71}" type="presParOf" srcId="{69E0D252-2BE4-43F1-81ED-D44C2190D323}" destId="{CFA69F3D-0D96-4803-BA8B-A169A4167CEF}" srcOrd="1" destOrd="0" presId="urn:microsoft.com/office/officeart/2008/layout/RadialCluster"/>
    <dgm:cxn modelId="{0979D212-62B6-41D9-BD77-3DC1CD3F8209}" type="presParOf" srcId="{69E0D252-2BE4-43F1-81ED-D44C2190D323}" destId="{1C2B6D3D-1D1E-4F1D-83A8-E362672EF1D0}" srcOrd="2" destOrd="0" presId="urn:microsoft.com/office/officeart/2008/layout/RadialCluster"/>
    <dgm:cxn modelId="{7032C026-6874-4173-A7B9-F05EB2E6B049}" type="presParOf" srcId="{69E0D252-2BE4-43F1-81ED-D44C2190D323}" destId="{03B3A88F-4341-4F86-805B-C4B786DDC984}" srcOrd="3" destOrd="0" presId="urn:microsoft.com/office/officeart/2008/layout/RadialCluster"/>
    <dgm:cxn modelId="{B52E2988-87C4-452E-B059-1438FEBE5A61}" type="presParOf" srcId="{69E0D252-2BE4-43F1-81ED-D44C2190D323}" destId="{141B391C-78F8-49E5-83E1-79684028F6AA}" srcOrd="4" destOrd="0" presId="urn:microsoft.com/office/officeart/2008/layout/RadialCluster"/>
    <dgm:cxn modelId="{8BBA881E-A68D-4BDF-A32A-291715178B86}" type="presParOf" srcId="{69E0D252-2BE4-43F1-81ED-D44C2190D323}" destId="{4B0E3235-4B11-41DF-92A4-8ED41205DBD4}" srcOrd="5" destOrd="0" presId="urn:microsoft.com/office/officeart/2008/layout/RadialCluster"/>
    <dgm:cxn modelId="{6A538432-832F-491F-B536-068CF62F11FF}" type="presParOf" srcId="{69E0D252-2BE4-43F1-81ED-D44C2190D323}" destId="{559E8A04-58D8-4EE2-B656-1825E3CA62AE}" srcOrd="6" destOrd="0" presId="urn:microsoft.com/office/officeart/2008/layout/RadialCluster"/>
    <dgm:cxn modelId="{84FA01A2-7B90-4AED-B37D-6DEC8DFE1FD6}" type="presParOf" srcId="{69E0D252-2BE4-43F1-81ED-D44C2190D323}" destId="{3EC8E009-1613-4D36-B193-7C7FD0577FA4}" srcOrd="7" destOrd="0" presId="urn:microsoft.com/office/officeart/2008/layout/RadialCluster"/>
    <dgm:cxn modelId="{BE5CF163-D74E-4478-8A1E-BEFA6D861A4C}" type="presParOf" srcId="{69E0D252-2BE4-43F1-81ED-D44C2190D323}" destId="{44A1C19C-C907-4809-9817-BBA0A383B382}" srcOrd="8" destOrd="0" presId="urn:microsoft.com/office/officeart/2008/layout/RadialCluster"/>
    <dgm:cxn modelId="{537C3336-2CA2-4C8B-842E-BACCB6CB4F2F}" type="presParOf" srcId="{69E0D252-2BE4-43F1-81ED-D44C2190D323}" destId="{CC45E0E5-3958-4243-A4A3-20760B366D21}" srcOrd="9" destOrd="0" presId="urn:microsoft.com/office/officeart/2008/layout/RadialCluster"/>
    <dgm:cxn modelId="{1BE4BD86-A2C0-4B48-8E3F-4D50FCFBAEFA}" type="presParOf" srcId="{69E0D252-2BE4-43F1-81ED-D44C2190D323}" destId="{ADE9E30E-DE98-4D57-8CB4-89E94F152FB6}" srcOrd="10" destOrd="0" presId="urn:microsoft.com/office/officeart/2008/layout/RadialCluster"/>
    <dgm:cxn modelId="{1C2D7152-01B2-4B7D-8A58-3458BB518A1F}" type="presParOf" srcId="{69E0D252-2BE4-43F1-81ED-D44C2190D323}" destId="{8607A295-0836-47B0-B597-C731D064DE20}" srcOrd="11" destOrd="0" presId="urn:microsoft.com/office/officeart/2008/layout/RadialCluster"/>
    <dgm:cxn modelId="{D2ECDB0F-8EB2-4E23-AC92-13D7E50C4AC4}" type="presParOf" srcId="{69E0D252-2BE4-43F1-81ED-D44C2190D323}" destId="{3C22B335-94F2-4F31-8E9D-A1D00959B647}" srcOrd="12" destOrd="0" presId="urn:microsoft.com/office/officeart/2008/layout/RadialCluster"/>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73C85-F294-4C6F-87EC-678C902C5D6A}">
      <dsp:nvSpPr>
        <dsp:cNvPr id="0" name=""/>
        <dsp:cNvSpPr/>
      </dsp:nvSpPr>
      <dsp:spPr>
        <a:xfrm>
          <a:off x="0" y="80301"/>
          <a:ext cx="1452562" cy="8715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Single/</a:t>
          </a:r>
          <a:r>
            <a:rPr lang="en-US" sz="1300" kern="1200" dirty="0" err="1"/>
            <a:t>Multple</a:t>
          </a:r>
          <a:r>
            <a:rPr lang="en-US" sz="1300" kern="1200" dirty="0"/>
            <a:t> Ascending Dose</a:t>
          </a:r>
        </a:p>
      </dsp:txBody>
      <dsp:txXfrm>
        <a:off x="0" y="80301"/>
        <a:ext cx="1452562" cy="871537"/>
      </dsp:txXfrm>
    </dsp:sp>
    <dsp:sp modelId="{1883E4F8-BB1E-40D5-BDF3-B22C33ABE8A2}">
      <dsp:nvSpPr>
        <dsp:cNvPr id="0" name=""/>
        <dsp:cNvSpPr/>
      </dsp:nvSpPr>
      <dsp:spPr>
        <a:xfrm>
          <a:off x="1597818" y="80301"/>
          <a:ext cx="1452562" cy="8715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Drug </a:t>
          </a:r>
          <a:r>
            <a:rPr lang="en-US" sz="1300" kern="1200" dirty="0" err="1"/>
            <a:t>Drug</a:t>
          </a:r>
          <a:r>
            <a:rPr lang="en-US" sz="1300" kern="1200" dirty="0"/>
            <a:t> Interaction </a:t>
          </a:r>
        </a:p>
      </dsp:txBody>
      <dsp:txXfrm>
        <a:off x="1597818" y="80301"/>
        <a:ext cx="1452562" cy="871537"/>
      </dsp:txXfrm>
    </dsp:sp>
    <dsp:sp modelId="{66C4508E-0973-4454-BBBC-F10F5C0005D1}">
      <dsp:nvSpPr>
        <dsp:cNvPr id="0" name=""/>
        <dsp:cNvSpPr/>
      </dsp:nvSpPr>
      <dsp:spPr>
        <a:xfrm>
          <a:off x="3195637" y="80301"/>
          <a:ext cx="1452562" cy="8715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ADME</a:t>
          </a:r>
        </a:p>
      </dsp:txBody>
      <dsp:txXfrm>
        <a:off x="3195637" y="80301"/>
        <a:ext cx="1452562" cy="871537"/>
      </dsp:txXfrm>
    </dsp:sp>
    <dsp:sp modelId="{4FEA675C-9E9C-41C0-A450-DEE6E2E449FB}">
      <dsp:nvSpPr>
        <dsp:cNvPr id="0" name=""/>
        <dsp:cNvSpPr/>
      </dsp:nvSpPr>
      <dsp:spPr>
        <a:xfrm>
          <a:off x="798909" y="1097095"/>
          <a:ext cx="1452562" cy="8715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Bioequivalence</a:t>
          </a:r>
        </a:p>
      </dsp:txBody>
      <dsp:txXfrm>
        <a:off x="798909" y="1097095"/>
        <a:ext cx="1452562" cy="871537"/>
      </dsp:txXfrm>
    </dsp:sp>
    <dsp:sp modelId="{1555D337-DE4E-4813-A487-66F5C88F6EAB}">
      <dsp:nvSpPr>
        <dsp:cNvPr id="0" name=""/>
        <dsp:cNvSpPr/>
      </dsp:nvSpPr>
      <dsp:spPr>
        <a:xfrm>
          <a:off x="2396728" y="1097095"/>
          <a:ext cx="1452562" cy="87153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Special Populations</a:t>
          </a:r>
        </a:p>
        <a:p>
          <a:pPr marL="0" lvl="0" indent="0" algn="ctr" defTabSz="577850">
            <a:lnSpc>
              <a:spcPct val="90000"/>
            </a:lnSpc>
            <a:spcBef>
              <a:spcPct val="0"/>
            </a:spcBef>
            <a:spcAft>
              <a:spcPct val="35000"/>
            </a:spcAft>
            <a:buNone/>
          </a:pPr>
          <a:r>
            <a:rPr lang="en-US" sz="1300" kern="1200" dirty="0"/>
            <a:t>(Hepatic/Renal impairment)</a:t>
          </a:r>
        </a:p>
      </dsp:txBody>
      <dsp:txXfrm>
        <a:off x="2396728" y="1097095"/>
        <a:ext cx="1452562" cy="8715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DB0F0-73E8-45ED-8615-9B4564A97D62}">
      <dsp:nvSpPr>
        <dsp:cNvPr id="0" name=""/>
        <dsp:cNvSpPr/>
      </dsp:nvSpPr>
      <dsp:spPr>
        <a:xfrm>
          <a:off x="4691731" y="2122223"/>
          <a:ext cx="1819049" cy="1819049"/>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endParaRPr lang="en-US" sz="3600" kern="1200" dirty="0">
            <a:solidFill>
              <a:srgbClr val="0070C0"/>
            </a:solidFill>
          </a:endParaRPr>
        </a:p>
      </dsp:txBody>
      <dsp:txXfrm>
        <a:off x="4780530" y="2211022"/>
        <a:ext cx="1641451" cy="1641451"/>
      </dsp:txXfrm>
    </dsp:sp>
    <dsp:sp modelId="{CFA69F3D-0D96-4803-BA8B-A169A4167CEF}">
      <dsp:nvSpPr>
        <dsp:cNvPr id="0" name=""/>
        <dsp:cNvSpPr/>
      </dsp:nvSpPr>
      <dsp:spPr>
        <a:xfrm rot="16200000">
          <a:off x="5149786" y="1670753"/>
          <a:ext cx="902939" cy="0"/>
        </a:xfrm>
        <a:custGeom>
          <a:avLst/>
          <a:gdLst/>
          <a:ahLst/>
          <a:cxnLst/>
          <a:rect l="0" t="0" r="0" b="0"/>
          <a:pathLst>
            <a:path>
              <a:moveTo>
                <a:pt x="0" y="0"/>
              </a:moveTo>
              <a:lnTo>
                <a:pt x="90293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2B6D3D-1D1E-4F1D-83A8-E362672EF1D0}">
      <dsp:nvSpPr>
        <dsp:cNvPr id="0" name=""/>
        <dsp:cNvSpPr/>
      </dsp:nvSpPr>
      <dsp:spPr>
        <a:xfrm>
          <a:off x="4991874" y="521"/>
          <a:ext cx="1218762" cy="12187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t>Non-compartmental PK Analysis</a:t>
          </a:r>
        </a:p>
      </dsp:txBody>
      <dsp:txXfrm>
        <a:off x="5051369" y="60016"/>
        <a:ext cx="1099772" cy="1099772"/>
      </dsp:txXfrm>
    </dsp:sp>
    <dsp:sp modelId="{03B3A88F-4341-4F86-805B-C4B786DDC984}">
      <dsp:nvSpPr>
        <dsp:cNvPr id="0" name=""/>
        <dsp:cNvSpPr/>
      </dsp:nvSpPr>
      <dsp:spPr>
        <a:xfrm rot="19800000">
          <a:off x="6466035" y="2339643"/>
          <a:ext cx="667964" cy="0"/>
        </a:xfrm>
        <a:custGeom>
          <a:avLst/>
          <a:gdLst/>
          <a:ahLst/>
          <a:cxnLst/>
          <a:rect l="0" t="0" r="0" b="0"/>
          <a:pathLst>
            <a:path>
              <a:moveTo>
                <a:pt x="0" y="0"/>
              </a:moveTo>
              <a:lnTo>
                <a:pt x="66796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1B391C-78F8-49E5-83E1-79684028F6AA}">
      <dsp:nvSpPr>
        <dsp:cNvPr id="0" name=""/>
        <dsp:cNvSpPr/>
      </dsp:nvSpPr>
      <dsp:spPr>
        <a:xfrm>
          <a:off x="7089254" y="1211444"/>
          <a:ext cx="1218762" cy="12187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US" sz="1200" kern="1200" dirty="0"/>
            <a:t>Data Transformation, Visualization &amp; Reporting</a:t>
          </a:r>
        </a:p>
      </dsp:txBody>
      <dsp:txXfrm>
        <a:off x="7148749" y="1270939"/>
        <a:ext cx="1099772" cy="1099772"/>
      </dsp:txXfrm>
    </dsp:sp>
    <dsp:sp modelId="{4B0E3235-4B11-41DF-92A4-8ED41205DBD4}">
      <dsp:nvSpPr>
        <dsp:cNvPr id="0" name=""/>
        <dsp:cNvSpPr/>
      </dsp:nvSpPr>
      <dsp:spPr>
        <a:xfrm rot="1800000">
          <a:off x="6466035" y="3723853"/>
          <a:ext cx="667964" cy="0"/>
        </a:xfrm>
        <a:custGeom>
          <a:avLst/>
          <a:gdLst/>
          <a:ahLst/>
          <a:cxnLst/>
          <a:rect l="0" t="0" r="0" b="0"/>
          <a:pathLst>
            <a:path>
              <a:moveTo>
                <a:pt x="0" y="0"/>
              </a:moveTo>
              <a:lnTo>
                <a:pt x="66796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9E8A04-58D8-4EE2-B656-1825E3CA62AE}">
      <dsp:nvSpPr>
        <dsp:cNvPr id="0" name=""/>
        <dsp:cNvSpPr/>
      </dsp:nvSpPr>
      <dsp:spPr>
        <a:xfrm>
          <a:off x="7089254" y="3633290"/>
          <a:ext cx="1218762" cy="12187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t>User &amp; System Content Library</a:t>
          </a:r>
        </a:p>
      </dsp:txBody>
      <dsp:txXfrm>
        <a:off x="7148749" y="3692785"/>
        <a:ext cx="1099772" cy="1099772"/>
      </dsp:txXfrm>
    </dsp:sp>
    <dsp:sp modelId="{3EC8E009-1613-4D36-B193-7C7FD0577FA4}">
      <dsp:nvSpPr>
        <dsp:cNvPr id="0" name=""/>
        <dsp:cNvSpPr/>
      </dsp:nvSpPr>
      <dsp:spPr>
        <a:xfrm rot="5400000">
          <a:off x="5149786" y="4392743"/>
          <a:ext cx="902939" cy="0"/>
        </a:xfrm>
        <a:custGeom>
          <a:avLst/>
          <a:gdLst/>
          <a:ahLst/>
          <a:cxnLst/>
          <a:rect l="0" t="0" r="0" b="0"/>
          <a:pathLst>
            <a:path>
              <a:moveTo>
                <a:pt x="0" y="0"/>
              </a:moveTo>
              <a:lnTo>
                <a:pt x="902939"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A1C19C-C907-4809-9817-BBA0A383B382}">
      <dsp:nvSpPr>
        <dsp:cNvPr id="0" name=""/>
        <dsp:cNvSpPr/>
      </dsp:nvSpPr>
      <dsp:spPr>
        <a:xfrm>
          <a:off x="4991874" y="4844213"/>
          <a:ext cx="1218762" cy="12187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en-US" sz="1700" kern="1200" dirty="0"/>
            <a:t>Traceability</a:t>
          </a:r>
        </a:p>
      </dsp:txBody>
      <dsp:txXfrm>
        <a:off x="5051369" y="4903708"/>
        <a:ext cx="1099772" cy="1099772"/>
      </dsp:txXfrm>
    </dsp:sp>
    <dsp:sp modelId="{CC45E0E5-3958-4243-A4A3-20760B366D21}">
      <dsp:nvSpPr>
        <dsp:cNvPr id="0" name=""/>
        <dsp:cNvSpPr/>
      </dsp:nvSpPr>
      <dsp:spPr>
        <a:xfrm rot="9000000">
          <a:off x="4068512" y="3723853"/>
          <a:ext cx="667964" cy="0"/>
        </a:xfrm>
        <a:custGeom>
          <a:avLst/>
          <a:gdLst/>
          <a:ahLst/>
          <a:cxnLst/>
          <a:rect l="0" t="0" r="0" b="0"/>
          <a:pathLst>
            <a:path>
              <a:moveTo>
                <a:pt x="0" y="0"/>
              </a:moveTo>
              <a:lnTo>
                <a:pt x="66796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E9E30E-DE98-4D57-8CB4-89E94F152FB6}">
      <dsp:nvSpPr>
        <dsp:cNvPr id="0" name=""/>
        <dsp:cNvSpPr/>
      </dsp:nvSpPr>
      <dsp:spPr>
        <a:xfrm>
          <a:off x="2894494" y="3633290"/>
          <a:ext cx="1218762" cy="12187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t>Content &amp; meta-data Repository</a:t>
          </a:r>
        </a:p>
      </dsp:txBody>
      <dsp:txXfrm>
        <a:off x="2953989" y="3692785"/>
        <a:ext cx="1099772" cy="1099772"/>
      </dsp:txXfrm>
    </dsp:sp>
    <dsp:sp modelId="{8607A295-0836-47B0-B597-C731D064DE20}">
      <dsp:nvSpPr>
        <dsp:cNvPr id="0" name=""/>
        <dsp:cNvSpPr/>
      </dsp:nvSpPr>
      <dsp:spPr>
        <a:xfrm rot="12600000">
          <a:off x="4068512" y="2339643"/>
          <a:ext cx="667964" cy="0"/>
        </a:xfrm>
        <a:custGeom>
          <a:avLst/>
          <a:gdLst/>
          <a:ahLst/>
          <a:cxnLst/>
          <a:rect l="0" t="0" r="0" b="0"/>
          <a:pathLst>
            <a:path>
              <a:moveTo>
                <a:pt x="0" y="0"/>
              </a:moveTo>
              <a:lnTo>
                <a:pt x="66796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22B335-94F2-4F31-8E9D-A1D00959B647}">
      <dsp:nvSpPr>
        <dsp:cNvPr id="0" name=""/>
        <dsp:cNvSpPr/>
      </dsp:nvSpPr>
      <dsp:spPr>
        <a:xfrm>
          <a:off x="2894494" y="1211444"/>
          <a:ext cx="1218762" cy="12187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1200150">
            <a:lnSpc>
              <a:spcPct val="90000"/>
            </a:lnSpc>
            <a:spcBef>
              <a:spcPct val="0"/>
            </a:spcBef>
            <a:spcAft>
              <a:spcPct val="35000"/>
            </a:spcAft>
            <a:buNone/>
          </a:pPr>
          <a:r>
            <a:rPr lang="en-US" sz="2700" kern="1200" dirty="0"/>
            <a:t>Open Source</a:t>
          </a:r>
        </a:p>
      </dsp:txBody>
      <dsp:txXfrm>
        <a:off x="2953989" y="1270939"/>
        <a:ext cx="1099772" cy="109977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4475E-CF5C-4717-B45A-B94E8A18FF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7075E7-7F48-472B-9521-B3F8A84B59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1E9550-B723-4CE0-B97D-1766FF931958}"/>
              </a:ext>
            </a:extLst>
          </p:cNvPr>
          <p:cNvSpPr>
            <a:spLocks noGrp="1"/>
          </p:cNvSpPr>
          <p:nvPr>
            <p:ph type="dt" sz="half" idx="10"/>
          </p:nvPr>
        </p:nvSpPr>
        <p:spPr/>
        <p:txBody>
          <a:bodyPr/>
          <a:lstStyle/>
          <a:p>
            <a:fld id="{E93B7800-846E-46E3-A99C-8CA2FBA645A3}" type="datetimeFigureOut">
              <a:rPr lang="en-US" smtClean="0"/>
              <a:t>10/7/2020</a:t>
            </a:fld>
            <a:endParaRPr lang="en-US"/>
          </a:p>
        </p:txBody>
      </p:sp>
      <p:sp>
        <p:nvSpPr>
          <p:cNvPr id="5" name="Footer Placeholder 4">
            <a:extLst>
              <a:ext uri="{FF2B5EF4-FFF2-40B4-BE49-F238E27FC236}">
                <a16:creationId xmlns:a16="http://schemas.microsoft.com/office/drawing/2014/main" id="{B52076CD-B795-4C03-87B8-C816C691FC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D3D817-6277-4B52-AC11-7DF96F1D23DD}"/>
              </a:ext>
            </a:extLst>
          </p:cNvPr>
          <p:cNvSpPr>
            <a:spLocks noGrp="1"/>
          </p:cNvSpPr>
          <p:nvPr>
            <p:ph type="sldNum" sz="quarter" idx="12"/>
          </p:nvPr>
        </p:nvSpPr>
        <p:spPr/>
        <p:txBody>
          <a:bodyPr/>
          <a:lstStyle/>
          <a:p>
            <a:fld id="{B34FBA45-A7CB-4EA4-BA27-EFC37053F1B1}" type="slidenum">
              <a:rPr lang="en-US" smtClean="0"/>
              <a:t>‹#›</a:t>
            </a:fld>
            <a:endParaRPr lang="en-US"/>
          </a:p>
        </p:txBody>
      </p:sp>
    </p:spTree>
    <p:extLst>
      <p:ext uri="{BB962C8B-B14F-4D97-AF65-F5344CB8AC3E}">
        <p14:creationId xmlns:p14="http://schemas.microsoft.com/office/powerpoint/2010/main" val="1839462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5A46-5CC6-4CA2-8877-84E8D3471F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767E4-A14D-45FC-8632-5FD4287AC2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5A77D0-BD32-4D2E-89D6-BF2FE3F74E33}"/>
              </a:ext>
            </a:extLst>
          </p:cNvPr>
          <p:cNvSpPr>
            <a:spLocks noGrp="1"/>
          </p:cNvSpPr>
          <p:nvPr>
            <p:ph type="dt" sz="half" idx="10"/>
          </p:nvPr>
        </p:nvSpPr>
        <p:spPr/>
        <p:txBody>
          <a:bodyPr/>
          <a:lstStyle/>
          <a:p>
            <a:fld id="{E93B7800-846E-46E3-A99C-8CA2FBA645A3}" type="datetimeFigureOut">
              <a:rPr lang="en-US" smtClean="0"/>
              <a:t>10/7/2020</a:t>
            </a:fld>
            <a:endParaRPr lang="en-US"/>
          </a:p>
        </p:txBody>
      </p:sp>
      <p:sp>
        <p:nvSpPr>
          <p:cNvPr id="5" name="Footer Placeholder 4">
            <a:extLst>
              <a:ext uri="{FF2B5EF4-FFF2-40B4-BE49-F238E27FC236}">
                <a16:creationId xmlns:a16="http://schemas.microsoft.com/office/drawing/2014/main" id="{FF2B9E72-BA35-4DEA-8109-54F04FE417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EA05FC-565F-42A2-93F5-F2B686E39FF4}"/>
              </a:ext>
            </a:extLst>
          </p:cNvPr>
          <p:cNvSpPr>
            <a:spLocks noGrp="1"/>
          </p:cNvSpPr>
          <p:nvPr>
            <p:ph type="sldNum" sz="quarter" idx="12"/>
          </p:nvPr>
        </p:nvSpPr>
        <p:spPr/>
        <p:txBody>
          <a:bodyPr/>
          <a:lstStyle/>
          <a:p>
            <a:fld id="{B34FBA45-A7CB-4EA4-BA27-EFC37053F1B1}" type="slidenum">
              <a:rPr lang="en-US" smtClean="0"/>
              <a:t>‹#›</a:t>
            </a:fld>
            <a:endParaRPr lang="en-US"/>
          </a:p>
        </p:txBody>
      </p:sp>
    </p:spTree>
    <p:extLst>
      <p:ext uri="{BB962C8B-B14F-4D97-AF65-F5344CB8AC3E}">
        <p14:creationId xmlns:p14="http://schemas.microsoft.com/office/powerpoint/2010/main" val="4058746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64150E-82CB-45A0-A618-41929FFDFC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DD8236-8D64-4199-988C-29DD7013BA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61DA86-017A-49CE-9751-8E809FE93B85}"/>
              </a:ext>
            </a:extLst>
          </p:cNvPr>
          <p:cNvSpPr>
            <a:spLocks noGrp="1"/>
          </p:cNvSpPr>
          <p:nvPr>
            <p:ph type="dt" sz="half" idx="10"/>
          </p:nvPr>
        </p:nvSpPr>
        <p:spPr/>
        <p:txBody>
          <a:bodyPr/>
          <a:lstStyle/>
          <a:p>
            <a:fld id="{E93B7800-846E-46E3-A99C-8CA2FBA645A3}" type="datetimeFigureOut">
              <a:rPr lang="en-US" smtClean="0"/>
              <a:t>10/7/2020</a:t>
            </a:fld>
            <a:endParaRPr lang="en-US"/>
          </a:p>
        </p:txBody>
      </p:sp>
      <p:sp>
        <p:nvSpPr>
          <p:cNvPr id="5" name="Footer Placeholder 4">
            <a:extLst>
              <a:ext uri="{FF2B5EF4-FFF2-40B4-BE49-F238E27FC236}">
                <a16:creationId xmlns:a16="http://schemas.microsoft.com/office/drawing/2014/main" id="{15B74482-BBDD-458F-9153-2E889F9C9A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23D328-3CB5-4C39-A17B-2460E689084D}"/>
              </a:ext>
            </a:extLst>
          </p:cNvPr>
          <p:cNvSpPr>
            <a:spLocks noGrp="1"/>
          </p:cNvSpPr>
          <p:nvPr>
            <p:ph type="sldNum" sz="quarter" idx="12"/>
          </p:nvPr>
        </p:nvSpPr>
        <p:spPr/>
        <p:txBody>
          <a:bodyPr/>
          <a:lstStyle/>
          <a:p>
            <a:fld id="{B34FBA45-A7CB-4EA4-BA27-EFC37053F1B1}" type="slidenum">
              <a:rPr lang="en-US" smtClean="0"/>
              <a:t>‹#›</a:t>
            </a:fld>
            <a:endParaRPr lang="en-US"/>
          </a:p>
        </p:txBody>
      </p:sp>
    </p:spTree>
    <p:extLst>
      <p:ext uri="{BB962C8B-B14F-4D97-AF65-F5344CB8AC3E}">
        <p14:creationId xmlns:p14="http://schemas.microsoft.com/office/powerpoint/2010/main" val="3784789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3547E-9FD1-4C11-9949-6E944352AC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80D0DB-0246-4493-A4FD-AEF0176178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813268-2CB0-472F-9EC2-810163AAA244}"/>
              </a:ext>
            </a:extLst>
          </p:cNvPr>
          <p:cNvSpPr>
            <a:spLocks noGrp="1"/>
          </p:cNvSpPr>
          <p:nvPr>
            <p:ph type="dt" sz="half" idx="10"/>
          </p:nvPr>
        </p:nvSpPr>
        <p:spPr/>
        <p:txBody>
          <a:bodyPr/>
          <a:lstStyle/>
          <a:p>
            <a:fld id="{E93B7800-846E-46E3-A99C-8CA2FBA645A3}" type="datetimeFigureOut">
              <a:rPr lang="en-US" smtClean="0"/>
              <a:t>10/7/2020</a:t>
            </a:fld>
            <a:endParaRPr lang="en-US"/>
          </a:p>
        </p:txBody>
      </p:sp>
      <p:sp>
        <p:nvSpPr>
          <p:cNvPr id="5" name="Footer Placeholder 4">
            <a:extLst>
              <a:ext uri="{FF2B5EF4-FFF2-40B4-BE49-F238E27FC236}">
                <a16:creationId xmlns:a16="http://schemas.microsoft.com/office/drawing/2014/main" id="{1837CA98-7F86-4BA1-8483-FDC3EFC186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7BEAD4-BE24-4704-87FA-3B7177CBAF97}"/>
              </a:ext>
            </a:extLst>
          </p:cNvPr>
          <p:cNvSpPr>
            <a:spLocks noGrp="1"/>
          </p:cNvSpPr>
          <p:nvPr>
            <p:ph type="sldNum" sz="quarter" idx="12"/>
          </p:nvPr>
        </p:nvSpPr>
        <p:spPr/>
        <p:txBody>
          <a:bodyPr/>
          <a:lstStyle/>
          <a:p>
            <a:fld id="{B34FBA45-A7CB-4EA4-BA27-EFC37053F1B1}" type="slidenum">
              <a:rPr lang="en-US" smtClean="0"/>
              <a:t>‹#›</a:t>
            </a:fld>
            <a:endParaRPr lang="en-US"/>
          </a:p>
        </p:txBody>
      </p:sp>
    </p:spTree>
    <p:extLst>
      <p:ext uri="{BB962C8B-B14F-4D97-AF65-F5344CB8AC3E}">
        <p14:creationId xmlns:p14="http://schemas.microsoft.com/office/powerpoint/2010/main" val="2148238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D6ED9-AF96-4818-9E29-FBE21F2481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5CE61B-15D1-40C6-BB92-DED36B9E80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5C6DAE-07E2-4E5C-A005-7E614A14060D}"/>
              </a:ext>
            </a:extLst>
          </p:cNvPr>
          <p:cNvSpPr>
            <a:spLocks noGrp="1"/>
          </p:cNvSpPr>
          <p:nvPr>
            <p:ph type="dt" sz="half" idx="10"/>
          </p:nvPr>
        </p:nvSpPr>
        <p:spPr/>
        <p:txBody>
          <a:bodyPr/>
          <a:lstStyle/>
          <a:p>
            <a:fld id="{E93B7800-846E-46E3-A99C-8CA2FBA645A3}" type="datetimeFigureOut">
              <a:rPr lang="en-US" smtClean="0"/>
              <a:t>10/7/2020</a:t>
            </a:fld>
            <a:endParaRPr lang="en-US"/>
          </a:p>
        </p:txBody>
      </p:sp>
      <p:sp>
        <p:nvSpPr>
          <p:cNvPr id="5" name="Footer Placeholder 4">
            <a:extLst>
              <a:ext uri="{FF2B5EF4-FFF2-40B4-BE49-F238E27FC236}">
                <a16:creationId xmlns:a16="http://schemas.microsoft.com/office/drawing/2014/main" id="{B3D289F0-FFA8-446B-828C-E6A5234523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AC0AEC-A639-42A9-AE44-18B3B5EF33C0}"/>
              </a:ext>
            </a:extLst>
          </p:cNvPr>
          <p:cNvSpPr>
            <a:spLocks noGrp="1"/>
          </p:cNvSpPr>
          <p:nvPr>
            <p:ph type="sldNum" sz="quarter" idx="12"/>
          </p:nvPr>
        </p:nvSpPr>
        <p:spPr/>
        <p:txBody>
          <a:bodyPr/>
          <a:lstStyle/>
          <a:p>
            <a:fld id="{B34FBA45-A7CB-4EA4-BA27-EFC37053F1B1}" type="slidenum">
              <a:rPr lang="en-US" smtClean="0"/>
              <a:t>‹#›</a:t>
            </a:fld>
            <a:endParaRPr lang="en-US"/>
          </a:p>
        </p:txBody>
      </p:sp>
    </p:spTree>
    <p:extLst>
      <p:ext uri="{BB962C8B-B14F-4D97-AF65-F5344CB8AC3E}">
        <p14:creationId xmlns:p14="http://schemas.microsoft.com/office/powerpoint/2010/main" val="2760822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8D486-01A2-4573-B0EE-401A8138F6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F3A448-93E3-43CC-8E2E-E1C5BED92B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3316C4-C666-4900-ACDD-422050FB3C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4832C1-B4F8-422D-B288-D461FF4BBF6F}"/>
              </a:ext>
            </a:extLst>
          </p:cNvPr>
          <p:cNvSpPr>
            <a:spLocks noGrp="1"/>
          </p:cNvSpPr>
          <p:nvPr>
            <p:ph type="dt" sz="half" idx="10"/>
          </p:nvPr>
        </p:nvSpPr>
        <p:spPr/>
        <p:txBody>
          <a:bodyPr/>
          <a:lstStyle/>
          <a:p>
            <a:fld id="{E93B7800-846E-46E3-A99C-8CA2FBA645A3}" type="datetimeFigureOut">
              <a:rPr lang="en-US" smtClean="0"/>
              <a:t>10/7/2020</a:t>
            </a:fld>
            <a:endParaRPr lang="en-US"/>
          </a:p>
        </p:txBody>
      </p:sp>
      <p:sp>
        <p:nvSpPr>
          <p:cNvPr id="6" name="Footer Placeholder 5">
            <a:extLst>
              <a:ext uri="{FF2B5EF4-FFF2-40B4-BE49-F238E27FC236}">
                <a16:creationId xmlns:a16="http://schemas.microsoft.com/office/drawing/2014/main" id="{1B72FAFF-0724-40B3-BFB7-5412CF323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094B9D-722D-4F63-867B-1F2F211AFBA1}"/>
              </a:ext>
            </a:extLst>
          </p:cNvPr>
          <p:cNvSpPr>
            <a:spLocks noGrp="1"/>
          </p:cNvSpPr>
          <p:nvPr>
            <p:ph type="sldNum" sz="quarter" idx="12"/>
          </p:nvPr>
        </p:nvSpPr>
        <p:spPr/>
        <p:txBody>
          <a:bodyPr/>
          <a:lstStyle/>
          <a:p>
            <a:fld id="{B34FBA45-A7CB-4EA4-BA27-EFC37053F1B1}" type="slidenum">
              <a:rPr lang="en-US" smtClean="0"/>
              <a:t>‹#›</a:t>
            </a:fld>
            <a:endParaRPr lang="en-US"/>
          </a:p>
        </p:txBody>
      </p:sp>
    </p:spTree>
    <p:extLst>
      <p:ext uri="{BB962C8B-B14F-4D97-AF65-F5344CB8AC3E}">
        <p14:creationId xmlns:p14="http://schemas.microsoft.com/office/powerpoint/2010/main" val="1200750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DC2D8-3E9D-4775-9F75-BFBF4FA1FB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5E4B22-3B0F-460B-B962-0395E7F638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DCE8DE-66DF-496B-82A8-809E7FB06E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478541-A2E5-4167-AD77-BA318441D5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F16649-EC07-4BE6-B5AA-4F4150A870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E31241-6532-434F-A203-2E6F766BB0F6}"/>
              </a:ext>
            </a:extLst>
          </p:cNvPr>
          <p:cNvSpPr>
            <a:spLocks noGrp="1"/>
          </p:cNvSpPr>
          <p:nvPr>
            <p:ph type="dt" sz="half" idx="10"/>
          </p:nvPr>
        </p:nvSpPr>
        <p:spPr/>
        <p:txBody>
          <a:bodyPr/>
          <a:lstStyle/>
          <a:p>
            <a:fld id="{E93B7800-846E-46E3-A99C-8CA2FBA645A3}" type="datetimeFigureOut">
              <a:rPr lang="en-US" smtClean="0"/>
              <a:t>10/7/2020</a:t>
            </a:fld>
            <a:endParaRPr lang="en-US"/>
          </a:p>
        </p:txBody>
      </p:sp>
      <p:sp>
        <p:nvSpPr>
          <p:cNvPr id="8" name="Footer Placeholder 7">
            <a:extLst>
              <a:ext uri="{FF2B5EF4-FFF2-40B4-BE49-F238E27FC236}">
                <a16:creationId xmlns:a16="http://schemas.microsoft.com/office/drawing/2014/main" id="{D7B542EC-EB05-4718-87B4-A48A87EDEE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429F34-8902-48CF-934D-84DE7E668ADA}"/>
              </a:ext>
            </a:extLst>
          </p:cNvPr>
          <p:cNvSpPr>
            <a:spLocks noGrp="1"/>
          </p:cNvSpPr>
          <p:nvPr>
            <p:ph type="sldNum" sz="quarter" idx="12"/>
          </p:nvPr>
        </p:nvSpPr>
        <p:spPr/>
        <p:txBody>
          <a:bodyPr/>
          <a:lstStyle/>
          <a:p>
            <a:fld id="{B34FBA45-A7CB-4EA4-BA27-EFC37053F1B1}" type="slidenum">
              <a:rPr lang="en-US" smtClean="0"/>
              <a:t>‹#›</a:t>
            </a:fld>
            <a:endParaRPr lang="en-US"/>
          </a:p>
        </p:txBody>
      </p:sp>
    </p:spTree>
    <p:extLst>
      <p:ext uri="{BB962C8B-B14F-4D97-AF65-F5344CB8AC3E}">
        <p14:creationId xmlns:p14="http://schemas.microsoft.com/office/powerpoint/2010/main" val="3118010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C5D6-E24F-4683-9551-13033E5E1B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D50EB9-5B5D-4400-9D1E-868A0723AD7D}"/>
              </a:ext>
            </a:extLst>
          </p:cNvPr>
          <p:cNvSpPr>
            <a:spLocks noGrp="1"/>
          </p:cNvSpPr>
          <p:nvPr>
            <p:ph type="dt" sz="half" idx="10"/>
          </p:nvPr>
        </p:nvSpPr>
        <p:spPr/>
        <p:txBody>
          <a:bodyPr/>
          <a:lstStyle/>
          <a:p>
            <a:fld id="{E93B7800-846E-46E3-A99C-8CA2FBA645A3}" type="datetimeFigureOut">
              <a:rPr lang="en-US" smtClean="0"/>
              <a:t>10/7/2020</a:t>
            </a:fld>
            <a:endParaRPr lang="en-US"/>
          </a:p>
        </p:txBody>
      </p:sp>
      <p:sp>
        <p:nvSpPr>
          <p:cNvPr id="4" name="Footer Placeholder 3">
            <a:extLst>
              <a:ext uri="{FF2B5EF4-FFF2-40B4-BE49-F238E27FC236}">
                <a16:creationId xmlns:a16="http://schemas.microsoft.com/office/drawing/2014/main" id="{4E5A48B0-C83C-4A58-AB1C-5D51A4DB13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D9BB3A-E622-477E-AB25-C438724695FD}"/>
              </a:ext>
            </a:extLst>
          </p:cNvPr>
          <p:cNvSpPr>
            <a:spLocks noGrp="1"/>
          </p:cNvSpPr>
          <p:nvPr>
            <p:ph type="sldNum" sz="quarter" idx="12"/>
          </p:nvPr>
        </p:nvSpPr>
        <p:spPr/>
        <p:txBody>
          <a:bodyPr/>
          <a:lstStyle/>
          <a:p>
            <a:fld id="{B34FBA45-A7CB-4EA4-BA27-EFC37053F1B1}" type="slidenum">
              <a:rPr lang="en-US" smtClean="0"/>
              <a:t>‹#›</a:t>
            </a:fld>
            <a:endParaRPr lang="en-US"/>
          </a:p>
        </p:txBody>
      </p:sp>
    </p:spTree>
    <p:extLst>
      <p:ext uri="{BB962C8B-B14F-4D97-AF65-F5344CB8AC3E}">
        <p14:creationId xmlns:p14="http://schemas.microsoft.com/office/powerpoint/2010/main" val="315513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8F0F7D-895B-49CB-BBDD-9E80C8F7E839}"/>
              </a:ext>
            </a:extLst>
          </p:cNvPr>
          <p:cNvSpPr>
            <a:spLocks noGrp="1"/>
          </p:cNvSpPr>
          <p:nvPr>
            <p:ph type="dt" sz="half" idx="10"/>
          </p:nvPr>
        </p:nvSpPr>
        <p:spPr/>
        <p:txBody>
          <a:bodyPr/>
          <a:lstStyle/>
          <a:p>
            <a:fld id="{E93B7800-846E-46E3-A99C-8CA2FBA645A3}" type="datetimeFigureOut">
              <a:rPr lang="en-US" smtClean="0"/>
              <a:t>10/7/2020</a:t>
            </a:fld>
            <a:endParaRPr lang="en-US"/>
          </a:p>
        </p:txBody>
      </p:sp>
      <p:sp>
        <p:nvSpPr>
          <p:cNvPr id="3" name="Footer Placeholder 2">
            <a:extLst>
              <a:ext uri="{FF2B5EF4-FFF2-40B4-BE49-F238E27FC236}">
                <a16:creationId xmlns:a16="http://schemas.microsoft.com/office/drawing/2014/main" id="{5715C3A1-03C3-4698-A9C4-DF48FB97A4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C9B2A6-F790-4F42-AFD9-7628898A0F9C}"/>
              </a:ext>
            </a:extLst>
          </p:cNvPr>
          <p:cNvSpPr>
            <a:spLocks noGrp="1"/>
          </p:cNvSpPr>
          <p:nvPr>
            <p:ph type="sldNum" sz="quarter" idx="12"/>
          </p:nvPr>
        </p:nvSpPr>
        <p:spPr/>
        <p:txBody>
          <a:bodyPr/>
          <a:lstStyle/>
          <a:p>
            <a:fld id="{B34FBA45-A7CB-4EA4-BA27-EFC37053F1B1}" type="slidenum">
              <a:rPr lang="en-US" smtClean="0"/>
              <a:t>‹#›</a:t>
            </a:fld>
            <a:endParaRPr lang="en-US"/>
          </a:p>
        </p:txBody>
      </p:sp>
    </p:spTree>
    <p:extLst>
      <p:ext uri="{BB962C8B-B14F-4D97-AF65-F5344CB8AC3E}">
        <p14:creationId xmlns:p14="http://schemas.microsoft.com/office/powerpoint/2010/main" val="3983951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8545F-8DB5-4AFD-9BFE-5FFCDE350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D8BF41-BAEB-423C-9659-FE49F42718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604226-6F3C-44F9-A095-134206AB4C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65B82C-1149-4215-B76D-54EE98DAD4EE}"/>
              </a:ext>
            </a:extLst>
          </p:cNvPr>
          <p:cNvSpPr>
            <a:spLocks noGrp="1"/>
          </p:cNvSpPr>
          <p:nvPr>
            <p:ph type="dt" sz="half" idx="10"/>
          </p:nvPr>
        </p:nvSpPr>
        <p:spPr/>
        <p:txBody>
          <a:bodyPr/>
          <a:lstStyle/>
          <a:p>
            <a:fld id="{E93B7800-846E-46E3-A99C-8CA2FBA645A3}" type="datetimeFigureOut">
              <a:rPr lang="en-US" smtClean="0"/>
              <a:t>10/7/2020</a:t>
            </a:fld>
            <a:endParaRPr lang="en-US"/>
          </a:p>
        </p:txBody>
      </p:sp>
      <p:sp>
        <p:nvSpPr>
          <p:cNvPr id="6" name="Footer Placeholder 5">
            <a:extLst>
              <a:ext uri="{FF2B5EF4-FFF2-40B4-BE49-F238E27FC236}">
                <a16:creationId xmlns:a16="http://schemas.microsoft.com/office/drawing/2014/main" id="{A1571F31-320C-4B44-9ED3-096F40D1CD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D183DC-EF31-4248-90CC-227A43242BC8}"/>
              </a:ext>
            </a:extLst>
          </p:cNvPr>
          <p:cNvSpPr>
            <a:spLocks noGrp="1"/>
          </p:cNvSpPr>
          <p:nvPr>
            <p:ph type="sldNum" sz="quarter" idx="12"/>
          </p:nvPr>
        </p:nvSpPr>
        <p:spPr/>
        <p:txBody>
          <a:bodyPr/>
          <a:lstStyle/>
          <a:p>
            <a:fld id="{B34FBA45-A7CB-4EA4-BA27-EFC37053F1B1}" type="slidenum">
              <a:rPr lang="en-US" smtClean="0"/>
              <a:t>‹#›</a:t>
            </a:fld>
            <a:endParaRPr lang="en-US"/>
          </a:p>
        </p:txBody>
      </p:sp>
    </p:spTree>
    <p:extLst>
      <p:ext uri="{BB962C8B-B14F-4D97-AF65-F5344CB8AC3E}">
        <p14:creationId xmlns:p14="http://schemas.microsoft.com/office/powerpoint/2010/main" val="2536113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08BAC-4106-4E74-82FC-1ECD9244F4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B5F63B-731E-4D4D-AA52-084D965C9D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F11BDD-6290-4DE4-B2C4-B16774E81E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7204E2-81E1-4126-9313-D0821066F9B1}"/>
              </a:ext>
            </a:extLst>
          </p:cNvPr>
          <p:cNvSpPr>
            <a:spLocks noGrp="1"/>
          </p:cNvSpPr>
          <p:nvPr>
            <p:ph type="dt" sz="half" idx="10"/>
          </p:nvPr>
        </p:nvSpPr>
        <p:spPr/>
        <p:txBody>
          <a:bodyPr/>
          <a:lstStyle/>
          <a:p>
            <a:fld id="{E93B7800-846E-46E3-A99C-8CA2FBA645A3}" type="datetimeFigureOut">
              <a:rPr lang="en-US" smtClean="0"/>
              <a:t>10/7/2020</a:t>
            </a:fld>
            <a:endParaRPr lang="en-US"/>
          </a:p>
        </p:txBody>
      </p:sp>
      <p:sp>
        <p:nvSpPr>
          <p:cNvPr id="6" name="Footer Placeholder 5">
            <a:extLst>
              <a:ext uri="{FF2B5EF4-FFF2-40B4-BE49-F238E27FC236}">
                <a16:creationId xmlns:a16="http://schemas.microsoft.com/office/drawing/2014/main" id="{8A62EC4D-8B20-4C54-A9AE-9CE9B25FE5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A0F06B-D1D3-4941-A7A2-C5A0E039F97F}"/>
              </a:ext>
            </a:extLst>
          </p:cNvPr>
          <p:cNvSpPr>
            <a:spLocks noGrp="1"/>
          </p:cNvSpPr>
          <p:nvPr>
            <p:ph type="sldNum" sz="quarter" idx="12"/>
          </p:nvPr>
        </p:nvSpPr>
        <p:spPr/>
        <p:txBody>
          <a:bodyPr/>
          <a:lstStyle/>
          <a:p>
            <a:fld id="{B34FBA45-A7CB-4EA4-BA27-EFC37053F1B1}" type="slidenum">
              <a:rPr lang="en-US" smtClean="0"/>
              <a:t>‹#›</a:t>
            </a:fld>
            <a:endParaRPr lang="en-US"/>
          </a:p>
        </p:txBody>
      </p:sp>
    </p:spTree>
    <p:extLst>
      <p:ext uri="{BB962C8B-B14F-4D97-AF65-F5344CB8AC3E}">
        <p14:creationId xmlns:p14="http://schemas.microsoft.com/office/powerpoint/2010/main" val="1741530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E73A3C-9CD8-4958-9B2D-04C7DA4530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3E4526-634F-4889-A25F-D99887C89B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72C2D3-FA4B-4794-8259-0B9A7903AB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3B7800-846E-46E3-A99C-8CA2FBA645A3}" type="datetimeFigureOut">
              <a:rPr lang="en-US" smtClean="0"/>
              <a:t>10/7/2020</a:t>
            </a:fld>
            <a:endParaRPr lang="en-US"/>
          </a:p>
        </p:txBody>
      </p:sp>
      <p:sp>
        <p:nvSpPr>
          <p:cNvPr id="5" name="Footer Placeholder 4">
            <a:extLst>
              <a:ext uri="{FF2B5EF4-FFF2-40B4-BE49-F238E27FC236}">
                <a16:creationId xmlns:a16="http://schemas.microsoft.com/office/drawing/2014/main" id="{55D1E9A3-BD21-4306-AAE8-8286AFDB7E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A310F3-62B6-44EF-A176-ABF4FAB6CD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4FBA45-A7CB-4EA4-BA27-EFC37053F1B1}" type="slidenum">
              <a:rPr lang="en-US" smtClean="0"/>
              <a:t>‹#›</a:t>
            </a:fld>
            <a:endParaRPr lang="en-US"/>
          </a:p>
        </p:txBody>
      </p:sp>
    </p:spTree>
    <p:extLst>
      <p:ext uri="{BB962C8B-B14F-4D97-AF65-F5344CB8AC3E}">
        <p14:creationId xmlns:p14="http://schemas.microsoft.com/office/powerpoint/2010/main" val="3688853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slide" Target="slide5.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tensfeldt/openNCA"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slide" Target="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possc.org/"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possc.org/" TargetMode="External"/><Relationship Id="rId2" Type="http://schemas.openxmlformats.org/officeDocument/2006/relationships/hyperlink" Target="https://github.com/tensfeldt/opennca"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8.png"/><Relationship Id="rId18" Type="http://schemas.openxmlformats.org/officeDocument/2006/relationships/image" Target="../media/image10.png"/><Relationship Id="rId3" Type="http://schemas.openxmlformats.org/officeDocument/2006/relationships/diagramLayout" Target="../diagrams/layout2.xml"/><Relationship Id="rId7" Type="http://schemas.openxmlformats.org/officeDocument/2006/relationships/image" Target="../media/image5.png"/><Relationship Id="rId12" Type="http://schemas.openxmlformats.org/officeDocument/2006/relationships/slide" Target="slide18.xml"/><Relationship Id="rId17" Type="http://schemas.openxmlformats.org/officeDocument/2006/relationships/image" Target="../media/image2.png"/><Relationship Id="rId2" Type="http://schemas.openxmlformats.org/officeDocument/2006/relationships/diagramData" Target="../diagrams/data2.xml"/><Relationship Id="rId16" Type="http://schemas.openxmlformats.org/officeDocument/2006/relationships/slide" Target="slide6.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7.png"/><Relationship Id="rId5" Type="http://schemas.openxmlformats.org/officeDocument/2006/relationships/diagramColors" Target="../diagrams/colors2.xml"/><Relationship Id="rId15" Type="http://schemas.openxmlformats.org/officeDocument/2006/relationships/image" Target="../media/image9.png"/><Relationship Id="rId10" Type="http://schemas.openxmlformats.org/officeDocument/2006/relationships/slide" Target="slide12.xml"/><Relationship Id="rId19" Type="http://schemas.openxmlformats.org/officeDocument/2006/relationships/slide" Target="slide23.xml"/><Relationship Id="rId4" Type="http://schemas.openxmlformats.org/officeDocument/2006/relationships/diagramQuickStyle" Target="../diagrams/quickStyle2.xml"/><Relationship Id="rId9" Type="http://schemas.openxmlformats.org/officeDocument/2006/relationships/image" Target="../media/image6.png"/><Relationship Id="rId14" Type="http://schemas.openxmlformats.org/officeDocument/2006/relationships/slide" Target="slide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ipette dripping into a petri dish">
            <a:extLst>
              <a:ext uri="{FF2B5EF4-FFF2-40B4-BE49-F238E27FC236}">
                <a16:creationId xmlns:a16="http://schemas.microsoft.com/office/drawing/2014/main" id="{AD5EFA86-59D3-41A9-819E-C704FF32C5AD}"/>
              </a:ext>
            </a:extLst>
          </p:cNvPr>
          <p:cNvPicPr>
            <a:picLocks noChangeAspect="1"/>
          </p:cNvPicPr>
          <p:nvPr/>
        </p:nvPicPr>
        <p:blipFill rotWithShape="1">
          <a:blip r:embed="rId2">
            <a:grayscl/>
            <a:extLst>
              <a:ext uri="{28A0092B-C50C-407E-A947-70E740481C1C}">
                <a14:useLocalDpi xmlns:a14="http://schemas.microsoft.com/office/drawing/2010/main" val="0"/>
              </a:ext>
            </a:extLst>
          </a:blip>
          <a:srcRect t="11029" b="16623"/>
          <a:stretch/>
        </p:blipFill>
        <p:spPr>
          <a:xfrm>
            <a:off x="20" y="10"/>
            <a:ext cx="12191980" cy="6857990"/>
          </a:xfrm>
          <a:prstGeom prst="rect">
            <a:avLst/>
          </a:prstGeom>
        </p:spPr>
      </p:pic>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297157" y="4513006"/>
            <a:ext cx="6133139" cy="1893730"/>
          </a:xfrm>
        </p:spPr>
        <p:txBody>
          <a:bodyPr>
            <a:normAutofit/>
          </a:bodyPr>
          <a:lstStyle/>
          <a:p>
            <a:r>
              <a:rPr lang="en-US" dirty="0">
                <a:solidFill>
                  <a:schemeClr val="tx1"/>
                </a:solidFill>
              </a:rPr>
              <a:t>R/Pharma 2020</a:t>
            </a:r>
          </a:p>
          <a:p>
            <a:r>
              <a:rPr lang="en-US" dirty="0">
                <a:solidFill>
                  <a:schemeClr val="tx1"/>
                </a:solidFill>
              </a:rPr>
              <a:t>Tom Tensfeldt</a:t>
            </a:r>
          </a:p>
          <a:p>
            <a:r>
              <a:rPr lang="en-US" dirty="0">
                <a:solidFill>
                  <a:schemeClr val="tx1"/>
                </a:solidFill>
              </a:rPr>
              <a:t>Pfizer Research and Development</a:t>
            </a:r>
          </a:p>
          <a:p>
            <a:r>
              <a:rPr lang="en-US" sz="1700" dirty="0"/>
              <a:t>Thomas.g.Tensfeldt@Pfizer.com</a:t>
            </a:r>
            <a:endParaRPr lang="en-US" sz="1700" dirty="0">
              <a:solidFill>
                <a:schemeClr val="tx1"/>
              </a:solidFill>
            </a:endParaRPr>
          </a:p>
        </p:txBody>
      </p:sp>
      <p:sp>
        <p:nvSpPr>
          <p:cNvPr id="4" name="TextBox 3">
            <a:extLst>
              <a:ext uri="{FF2B5EF4-FFF2-40B4-BE49-F238E27FC236}">
                <a16:creationId xmlns:a16="http://schemas.microsoft.com/office/drawing/2014/main" id="{EDCA6E45-7F03-444C-A918-9A553DA9170B}"/>
              </a:ext>
            </a:extLst>
          </p:cNvPr>
          <p:cNvSpPr txBox="1"/>
          <p:nvPr/>
        </p:nvSpPr>
        <p:spPr>
          <a:xfrm>
            <a:off x="577838" y="2411526"/>
            <a:ext cx="7503459" cy="1200329"/>
          </a:xfrm>
          <a:prstGeom prst="rect">
            <a:avLst/>
          </a:prstGeom>
          <a:noFill/>
        </p:spPr>
        <p:txBody>
          <a:bodyPr wrap="square" rtlCol="0">
            <a:spAutoFit/>
          </a:bodyPr>
          <a:lstStyle/>
          <a:p>
            <a:r>
              <a:rPr lang="en-US" sz="3600" dirty="0"/>
              <a:t>Pharmacokinetic data repository and Non-compartmental Analysis System</a:t>
            </a:r>
          </a:p>
        </p:txBody>
      </p:sp>
      <p:pic>
        <p:nvPicPr>
          <p:cNvPr id="7" name="Picture 6" descr="A picture containing logo&#10;&#10;Description automatically generated">
            <a:extLst>
              <a:ext uri="{FF2B5EF4-FFF2-40B4-BE49-F238E27FC236}">
                <a16:creationId xmlns:a16="http://schemas.microsoft.com/office/drawing/2014/main" id="{87A313E9-40F8-4F16-A88E-F9CA7C86DBB7}"/>
              </a:ext>
            </a:extLst>
          </p:cNvPr>
          <p:cNvPicPr>
            <a:picLocks noChangeAspect="1"/>
          </p:cNvPicPr>
          <p:nvPr/>
        </p:nvPicPr>
        <p:blipFill>
          <a:blip r:embed="rId3"/>
          <a:stretch>
            <a:fillRect/>
          </a:stretch>
        </p:blipFill>
        <p:spPr>
          <a:xfrm>
            <a:off x="577838" y="0"/>
            <a:ext cx="3396852" cy="2622514"/>
          </a:xfrm>
          <a:prstGeom prst="rect">
            <a:avLst/>
          </a:prstGeom>
        </p:spPr>
      </p:pic>
    </p:spTree>
    <p:extLst>
      <p:ext uri="{BB962C8B-B14F-4D97-AF65-F5344CB8AC3E}">
        <p14:creationId xmlns:p14="http://schemas.microsoft.com/office/powerpoint/2010/main" val="2424003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F6A4D-8CCF-4B21-BB49-EB809362911F}"/>
              </a:ext>
            </a:extLst>
          </p:cNvPr>
          <p:cNvSpPr>
            <a:spLocks noGrp="1"/>
          </p:cNvSpPr>
          <p:nvPr>
            <p:ph type="title"/>
          </p:nvPr>
        </p:nvSpPr>
        <p:sp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a:softEdge rad="31750"/>
          </a:effectLst>
        </p:spPr>
        <p:txBody>
          <a:bodyPr/>
          <a:lstStyle/>
          <a:p>
            <a:r>
              <a:rPr lang="en-US" b="1" dirty="0">
                <a:latin typeface="Bradley Hand ITC" panose="03070402050302030203" pitchFamily="66" charset="0"/>
              </a:rPr>
              <a:t>Protocol Registration Meta-data</a:t>
            </a:r>
            <a:br>
              <a:rPr lang="en-US" b="1" dirty="0">
                <a:latin typeface="Bradley Hand ITC" panose="03070402050302030203" pitchFamily="66" charset="0"/>
              </a:rPr>
            </a:br>
            <a:r>
              <a:rPr lang="en-US" b="1" dirty="0">
                <a:latin typeface="Bradley Hand ITC" panose="03070402050302030203" pitchFamily="66" charset="0"/>
              </a:rPr>
              <a:t>Authentication &amp; Data Access Controls</a:t>
            </a:r>
            <a:endParaRPr lang="en-US" b="1" dirty="0"/>
          </a:p>
        </p:txBody>
      </p:sp>
      <p:pic>
        <p:nvPicPr>
          <p:cNvPr id="7" name="Content Placeholder 6" descr="Diagram, schematic&#10;&#10;Description automatically generated">
            <a:extLst>
              <a:ext uri="{FF2B5EF4-FFF2-40B4-BE49-F238E27FC236}">
                <a16:creationId xmlns:a16="http://schemas.microsoft.com/office/drawing/2014/main" id="{F961FB11-E426-411F-8761-EEC19CE9BD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099" y="1766357"/>
            <a:ext cx="9232098" cy="5043227"/>
          </a:xfrm>
        </p:spPr>
      </p:pic>
    </p:spTree>
    <p:extLst>
      <p:ext uri="{BB962C8B-B14F-4D97-AF65-F5344CB8AC3E}">
        <p14:creationId xmlns:p14="http://schemas.microsoft.com/office/powerpoint/2010/main" val="3041275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E9BB5-827E-4817-85A4-A987342A1590}"/>
              </a:ext>
            </a:extLst>
          </p:cNvPr>
          <p:cNvSpPr>
            <a:spLocks noGrp="1"/>
          </p:cNvSpPr>
          <p:nvPr>
            <p:ph type="title"/>
          </p:nvPr>
        </p:nvSpPr>
        <p:sp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a:softEdge rad="31750"/>
          </a:effectLst>
        </p:spPr>
        <p:txBody>
          <a:bodyPr/>
          <a:lstStyle/>
          <a:p>
            <a:r>
              <a:rPr lang="en-US" b="1" dirty="0">
                <a:latin typeface="Bradley Hand ITC" panose="03070402050302030203" pitchFamily="66" charset="0"/>
              </a:rPr>
              <a:t>User and Global Library</a:t>
            </a:r>
          </a:p>
        </p:txBody>
      </p:sp>
      <mc:AlternateContent xmlns:mc="http://schemas.openxmlformats.org/markup-compatibility/2006">
        <mc:Choice xmlns:pslz="http://schemas.microsoft.com/office/powerpoint/2016/slidezoom" Requires="pslz">
          <p:graphicFrame>
            <p:nvGraphicFramePr>
              <p:cNvPr id="5" name="Slide Zoom 4">
                <a:extLst>
                  <a:ext uri="{FF2B5EF4-FFF2-40B4-BE49-F238E27FC236}">
                    <a16:creationId xmlns:a16="http://schemas.microsoft.com/office/drawing/2014/main" id="{D5B12E81-1485-421A-9FC4-790D138C6D84}"/>
                  </a:ext>
                </a:extLst>
              </p:cNvPr>
              <p:cNvGraphicFramePr>
                <a:graphicFrameLocks noChangeAspect="1"/>
              </p:cNvGraphicFramePr>
              <p:nvPr>
                <p:extLst>
                  <p:ext uri="{D42A27DB-BD31-4B8C-83A1-F6EECF244321}">
                    <p14:modId xmlns:p14="http://schemas.microsoft.com/office/powerpoint/2010/main" val="673517637"/>
                  </p:ext>
                </p:extLst>
              </p:nvPr>
            </p:nvGraphicFramePr>
            <p:xfrm>
              <a:off x="11353800" y="6311900"/>
              <a:ext cx="759199" cy="427049"/>
            </p:xfrm>
            <a:graphic>
              <a:graphicData uri="http://schemas.microsoft.com/office/powerpoint/2016/slidezoom">
                <pslz:sldZm>
                  <pslz:sldZmObj sldId="277" cId="1871465858">
                    <pslz:zmPr id="{0BF4FFA9-1946-4314-B884-E1EF70155744}" returnToParent="0" transitionDur="1000">
                      <p166:blipFill xmlns:p166="http://schemas.microsoft.com/office/powerpoint/2016/6/main">
                        <a:blip r:embed="rId2"/>
                        <a:stretch>
                          <a:fillRect/>
                        </a:stretch>
                      </p166:blipFill>
                      <p166:spPr xmlns:p166="http://schemas.microsoft.com/office/powerpoint/2016/6/main">
                        <a:xfrm>
                          <a:off x="0" y="0"/>
                          <a:ext cx="759199" cy="427049"/>
                        </a:xfrm>
                        <a:prstGeom prst="rect">
                          <a:avLst/>
                        </a:prstGeom>
                        <a:ln w="3175">
                          <a:solidFill>
                            <a:prstClr val="ltGray"/>
                          </a:solidFill>
                        </a:ln>
                      </p166:spPr>
                    </pslz:zmPr>
                  </pslz:sldZmObj>
                </pslz:sldZm>
              </a:graphicData>
            </a:graphic>
          </p:graphicFrame>
        </mc:Choice>
        <mc:Fallback>
          <p:pic>
            <p:nvPicPr>
              <p:cNvPr id="5" name="Slide Zoom 4">
                <a:hlinkClick r:id="rId3" action="ppaction://hlinksldjump"/>
                <a:extLst>
                  <a:ext uri="{FF2B5EF4-FFF2-40B4-BE49-F238E27FC236}">
                    <a16:creationId xmlns:a16="http://schemas.microsoft.com/office/drawing/2014/main" id="{D5B12E81-1485-421A-9FC4-790D138C6D84}"/>
                  </a:ext>
                </a:extLst>
              </p:cNvPr>
              <p:cNvPicPr>
                <a:picLocks noGrp="1" noRot="1" noChangeAspect="1" noMove="1" noResize="1" noEditPoints="1" noAdjustHandles="1" noChangeArrowheads="1" noChangeShapeType="1"/>
              </p:cNvPicPr>
              <p:nvPr/>
            </p:nvPicPr>
            <p:blipFill>
              <a:blip r:embed="rId2"/>
              <a:stretch>
                <a:fillRect/>
              </a:stretch>
            </p:blipFill>
            <p:spPr>
              <a:xfrm>
                <a:off x="11353800" y="6311900"/>
                <a:ext cx="759199" cy="427049"/>
              </a:xfrm>
              <a:prstGeom prst="rect">
                <a:avLst/>
              </a:prstGeom>
              <a:ln w="3175">
                <a:solidFill>
                  <a:prstClr val="ltGray"/>
                </a:solidFill>
              </a:ln>
            </p:spPr>
          </p:pic>
        </mc:Fallback>
      </mc:AlternateContent>
      <p:pic>
        <p:nvPicPr>
          <p:cNvPr id="9" name="Picture 8" descr="A picture containing diagram&#10;&#10;Description automatically generated">
            <a:extLst>
              <a:ext uri="{FF2B5EF4-FFF2-40B4-BE49-F238E27FC236}">
                <a16:creationId xmlns:a16="http://schemas.microsoft.com/office/drawing/2014/main" id="{902BFF1C-F8DD-4496-AD72-4F5E418B8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5466" y="1743847"/>
            <a:ext cx="9144000" cy="4995102"/>
          </a:xfrm>
          <a:prstGeom prst="rect">
            <a:avLst/>
          </a:prstGeom>
        </p:spPr>
      </p:pic>
    </p:spTree>
    <p:extLst>
      <p:ext uri="{BB962C8B-B14F-4D97-AF65-F5344CB8AC3E}">
        <p14:creationId xmlns:p14="http://schemas.microsoft.com/office/powerpoint/2010/main" val="2567907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A3DD680-AF8E-48C1-A682-017D3D0B0C6B}"/>
              </a:ext>
            </a:extLst>
          </p:cNvPr>
          <p:cNvSpPr/>
          <p:nvPr/>
        </p:nvSpPr>
        <p:spPr>
          <a:xfrm>
            <a:off x="-1" y="0"/>
            <a:ext cx="12192001" cy="6858000"/>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rgbClr val="0070C0"/>
                </a:solidFill>
              </a:rPr>
              <a:t>Data Transformation, Visualization &amp; Reporting</a:t>
            </a:r>
          </a:p>
        </p:txBody>
      </p:sp>
    </p:spTree>
    <p:extLst>
      <p:ext uri="{BB962C8B-B14F-4D97-AF65-F5344CB8AC3E}">
        <p14:creationId xmlns:p14="http://schemas.microsoft.com/office/powerpoint/2010/main" val="1808762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E9BB5-827E-4817-85A4-A987342A1590}"/>
              </a:ext>
            </a:extLst>
          </p:cNvPr>
          <p:cNvSpPr>
            <a:spLocks noGrp="1"/>
          </p:cNvSpPr>
          <p:nvPr>
            <p:ph type="title"/>
          </p:nvPr>
        </p:nvSpPr>
        <p:spPr>
          <a:xfrm>
            <a:off x="838199" y="365125"/>
            <a:ext cx="10655207" cy="1325563"/>
          </a:xfrm>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a:softEdge rad="31750"/>
          </a:effectLst>
        </p:spPr>
        <p:txBody>
          <a:bodyPr/>
          <a:lstStyle/>
          <a:p>
            <a:r>
              <a:rPr lang="en-US" b="1" dirty="0">
                <a:latin typeface="Bradley Hand ITC" panose="03070402050302030203" pitchFamily="66" charset="0"/>
              </a:rPr>
              <a:t>Visualization</a:t>
            </a:r>
          </a:p>
        </p:txBody>
      </p:sp>
      <p:pic>
        <p:nvPicPr>
          <p:cNvPr id="5" name="Picture 4" descr="A picture containing diagram&#10;&#10;Description automatically generated">
            <a:extLst>
              <a:ext uri="{FF2B5EF4-FFF2-40B4-BE49-F238E27FC236}">
                <a16:creationId xmlns:a16="http://schemas.microsoft.com/office/drawing/2014/main" id="{E18CEC62-5272-47FF-ABE8-F1BF04D9E1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674" y="1780013"/>
            <a:ext cx="9093200" cy="5002858"/>
          </a:xfrm>
          <a:prstGeom prst="rect">
            <a:avLst/>
          </a:prstGeom>
        </p:spPr>
      </p:pic>
    </p:spTree>
    <p:extLst>
      <p:ext uri="{BB962C8B-B14F-4D97-AF65-F5344CB8AC3E}">
        <p14:creationId xmlns:p14="http://schemas.microsoft.com/office/powerpoint/2010/main" val="1991033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E9BB5-827E-4817-85A4-A987342A1590}"/>
              </a:ext>
            </a:extLst>
          </p:cNvPr>
          <p:cNvSpPr>
            <a:spLocks noGrp="1"/>
          </p:cNvSpPr>
          <p:nvPr>
            <p:ph type="title"/>
          </p:nvPr>
        </p:nvSpPr>
        <p:spPr>
          <a:xfrm>
            <a:off x="838199" y="365125"/>
            <a:ext cx="10655207" cy="1325563"/>
          </a:xfrm>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a:softEdge rad="31750"/>
          </a:effectLst>
        </p:spPr>
        <p:txBody>
          <a:bodyPr/>
          <a:lstStyle/>
          <a:p>
            <a:r>
              <a:rPr lang="en-US" b="1" dirty="0">
                <a:latin typeface="Bradley Hand ITC" panose="03070402050302030203" pitchFamily="66" charset="0"/>
              </a:rPr>
              <a:t>R Driven Data Transformations</a:t>
            </a:r>
          </a:p>
        </p:txBody>
      </p:sp>
      <p:sp>
        <p:nvSpPr>
          <p:cNvPr id="4" name="Content Placeholder 3">
            <a:extLst>
              <a:ext uri="{FF2B5EF4-FFF2-40B4-BE49-F238E27FC236}">
                <a16:creationId xmlns:a16="http://schemas.microsoft.com/office/drawing/2014/main" id="{7F544E46-AD58-48E7-A81D-E41CC77D2D10}"/>
              </a:ext>
            </a:extLst>
          </p:cNvPr>
          <p:cNvSpPr>
            <a:spLocks noGrp="1"/>
          </p:cNvSpPr>
          <p:nvPr>
            <p:ph idx="1"/>
          </p:nvPr>
        </p:nvSpPr>
        <p:spPr>
          <a:xfrm>
            <a:off x="9556955" y="1880418"/>
            <a:ext cx="2283542" cy="3588621"/>
          </a:xfrm>
          <a:noFill/>
        </p:spPr>
        <p:txBody>
          <a:bodyPr>
            <a:normAutofit fontScale="92500" lnSpcReduction="20000"/>
          </a:bodyPr>
          <a:lstStyle/>
          <a:p>
            <a:r>
              <a:rPr lang="en-US" dirty="0">
                <a:solidFill>
                  <a:srgbClr val="0070C0"/>
                </a:solidFill>
              </a:rPr>
              <a:t>Automated and Manual Data Preparation for Analyses</a:t>
            </a:r>
          </a:p>
          <a:p>
            <a:r>
              <a:rPr lang="en-US" dirty="0">
                <a:solidFill>
                  <a:srgbClr val="0070C0"/>
                </a:solidFill>
              </a:rPr>
              <a:t>RStudio Sessions</a:t>
            </a:r>
          </a:p>
          <a:p>
            <a:r>
              <a:rPr lang="en-US" dirty="0">
                <a:solidFill>
                  <a:srgbClr val="0070C0"/>
                </a:solidFill>
              </a:rPr>
              <a:t>Shiny apps </a:t>
            </a:r>
          </a:p>
          <a:p>
            <a:r>
              <a:rPr lang="en-US" dirty="0">
                <a:solidFill>
                  <a:srgbClr val="0070C0"/>
                </a:solidFill>
              </a:rPr>
              <a:t>Units conversion</a:t>
            </a:r>
          </a:p>
        </p:txBody>
      </p:sp>
      <p:pic>
        <p:nvPicPr>
          <p:cNvPr id="7" name="Picture 6" descr="Graphical user interface, application&#10;&#10;Description automatically generated">
            <a:extLst>
              <a:ext uri="{FF2B5EF4-FFF2-40B4-BE49-F238E27FC236}">
                <a16:creationId xmlns:a16="http://schemas.microsoft.com/office/drawing/2014/main" id="{75346EFB-40AB-498E-933B-1866808F75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503" y="1766865"/>
            <a:ext cx="9205452" cy="5028672"/>
          </a:xfrm>
          <a:prstGeom prst="rect">
            <a:avLst/>
          </a:prstGeom>
        </p:spPr>
      </p:pic>
    </p:spTree>
    <p:extLst>
      <p:ext uri="{BB962C8B-B14F-4D97-AF65-F5344CB8AC3E}">
        <p14:creationId xmlns:p14="http://schemas.microsoft.com/office/powerpoint/2010/main" val="226368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E9BB5-827E-4817-85A4-A987342A1590}"/>
              </a:ext>
            </a:extLst>
          </p:cNvPr>
          <p:cNvSpPr>
            <a:spLocks noGrp="1"/>
          </p:cNvSpPr>
          <p:nvPr>
            <p:ph type="title"/>
          </p:nvPr>
        </p:nvSpPr>
        <p:spPr>
          <a:xfrm>
            <a:off x="838199" y="365125"/>
            <a:ext cx="10655207" cy="1325563"/>
          </a:xfrm>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a:softEdge rad="31750"/>
          </a:effectLst>
        </p:spPr>
        <p:txBody>
          <a:bodyPr/>
          <a:lstStyle/>
          <a:p>
            <a:r>
              <a:rPr lang="en-US" b="1" dirty="0" err="1">
                <a:latin typeface="Bradley Hand ITC" panose="03070402050302030203" pitchFamily="66" charset="0"/>
              </a:rPr>
              <a:t>Rstudio</a:t>
            </a:r>
            <a:r>
              <a:rPr lang="en-US" b="1" dirty="0">
                <a:latin typeface="Bradley Hand ITC" panose="03070402050302030203" pitchFamily="66" charset="0"/>
              </a:rPr>
              <a:t> IDE</a:t>
            </a:r>
          </a:p>
        </p:txBody>
      </p:sp>
      <p:pic>
        <p:nvPicPr>
          <p:cNvPr id="5" name="Picture 4" descr="Graphical user interface&#10;&#10;Description automatically generated">
            <a:extLst>
              <a:ext uri="{FF2B5EF4-FFF2-40B4-BE49-F238E27FC236}">
                <a16:creationId xmlns:a16="http://schemas.microsoft.com/office/drawing/2014/main" id="{7603E5E7-E41C-4451-9397-91DD39F8B9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967" y="1690687"/>
            <a:ext cx="9421761" cy="5134123"/>
          </a:xfrm>
          <a:prstGeom prst="rect">
            <a:avLst/>
          </a:prstGeom>
        </p:spPr>
      </p:pic>
    </p:spTree>
    <p:extLst>
      <p:ext uri="{BB962C8B-B14F-4D97-AF65-F5344CB8AC3E}">
        <p14:creationId xmlns:p14="http://schemas.microsoft.com/office/powerpoint/2010/main" val="252952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E9BB5-827E-4817-85A4-A987342A1590}"/>
              </a:ext>
            </a:extLst>
          </p:cNvPr>
          <p:cNvSpPr>
            <a:spLocks noGrp="1"/>
          </p:cNvSpPr>
          <p:nvPr>
            <p:ph type="title"/>
          </p:nvPr>
        </p:nvSpPr>
        <p:spPr>
          <a:xfrm>
            <a:off x="838199" y="365125"/>
            <a:ext cx="10655207" cy="1325563"/>
          </a:xfrm>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a:softEdge rad="31750"/>
          </a:effectLst>
        </p:spPr>
        <p:txBody>
          <a:bodyPr/>
          <a:lstStyle/>
          <a:p>
            <a:r>
              <a:rPr lang="en-US" b="1" dirty="0" err="1">
                <a:latin typeface="Bradley Hand ITC" panose="03070402050302030203" pitchFamily="66" charset="0"/>
              </a:rPr>
              <a:t>Rmarkdown</a:t>
            </a:r>
            <a:r>
              <a:rPr lang="en-US" b="1" dirty="0">
                <a:latin typeface="Bradley Hand ITC" panose="03070402050302030203" pitchFamily="66" charset="0"/>
              </a:rPr>
              <a:t>/LaTeX Report Generation</a:t>
            </a:r>
          </a:p>
        </p:txBody>
      </p:sp>
      <p:pic>
        <p:nvPicPr>
          <p:cNvPr id="4" name="Picture 3" descr="Graphical user interface&#10;&#10;Description automatically generated">
            <a:extLst>
              <a:ext uri="{FF2B5EF4-FFF2-40B4-BE49-F238E27FC236}">
                <a16:creationId xmlns:a16="http://schemas.microsoft.com/office/drawing/2014/main" id="{5AED818F-C636-4823-BB08-318F5054A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134" y="1808105"/>
            <a:ext cx="9067800" cy="4953476"/>
          </a:xfrm>
          <a:prstGeom prst="rect">
            <a:avLst/>
          </a:prstGeom>
        </p:spPr>
      </p:pic>
      <p:sp>
        <p:nvSpPr>
          <p:cNvPr id="6" name="Speech Bubble: Oval 5">
            <a:extLst>
              <a:ext uri="{FF2B5EF4-FFF2-40B4-BE49-F238E27FC236}">
                <a16:creationId xmlns:a16="http://schemas.microsoft.com/office/drawing/2014/main" id="{A248B61D-8BE9-4F9B-A0DF-A2A151AFCEFE}"/>
              </a:ext>
            </a:extLst>
          </p:cNvPr>
          <p:cNvSpPr/>
          <p:nvPr/>
        </p:nvSpPr>
        <p:spPr>
          <a:xfrm>
            <a:off x="10051027" y="2174294"/>
            <a:ext cx="1912374" cy="1325563"/>
          </a:xfrm>
          <a:prstGeom prst="wedgeEllipseCallout">
            <a:avLst/>
          </a:prstGeom>
          <a:solidFill>
            <a:schemeClr val="accent4">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70C0"/>
                </a:solidFill>
              </a:rPr>
              <a:t>Web-based Publishing</a:t>
            </a:r>
          </a:p>
        </p:txBody>
      </p:sp>
    </p:spTree>
    <p:extLst>
      <p:ext uri="{BB962C8B-B14F-4D97-AF65-F5344CB8AC3E}">
        <p14:creationId xmlns:p14="http://schemas.microsoft.com/office/powerpoint/2010/main" val="846807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E9BB5-827E-4817-85A4-A987342A1590}"/>
              </a:ext>
            </a:extLst>
          </p:cNvPr>
          <p:cNvSpPr>
            <a:spLocks noGrp="1"/>
          </p:cNvSpPr>
          <p:nvPr>
            <p:ph type="title"/>
          </p:nvPr>
        </p:nvSpPr>
        <p:spPr>
          <a:xfrm>
            <a:off x="838199" y="365125"/>
            <a:ext cx="10655207" cy="1325563"/>
          </a:xfrm>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a:softEdge rad="31750"/>
          </a:effectLst>
        </p:spPr>
        <p:txBody>
          <a:bodyPr/>
          <a:lstStyle/>
          <a:p>
            <a:r>
              <a:rPr lang="en-US" b="1" dirty="0">
                <a:latin typeface="Bradley Hand ITC" panose="03070402050302030203" pitchFamily="66" charset="0"/>
              </a:rPr>
              <a:t>Compute Palettes automate script execution</a:t>
            </a:r>
          </a:p>
        </p:txBody>
      </p:sp>
      <p:pic>
        <p:nvPicPr>
          <p:cNvPr id="5" name="Picture 4" descr="Table&#10;&#10;Description automatically generated">
            <a:extLst>
              <a:ext uri="{FF2B5EF4-FFF2-40B4-BE49-F238E27FC236}">
                <a16:creationId xmlns:a16="http://schemas.microsoft.com/office/drawing/2014/main" id="{048C7CF0-B762-4155-A2A4-AABA2FCE08F1}"/>
              </a:ext>
            </a:extLst>
          </p:cNvPr>
          <p:cNvPicPr>
            <a:picLocks noChangeAspect="1"/>
          </p:cNvPicPr>
          <p:nvPr/>
        </p:nvPicPr>
        <p:blipFill rotWithShape="1">
          <a:blip r:embed="rId2">
            <a:extLst>
              <a:ext uri="{28A0092B-C50C-407E-A947-70E740481C1C}">
                <a14:useLocalDpi xmlns:a14="http://schemas.microsoft.com/office/drawing/2010/main" val="0"/>
              </a:ext>
            </a:extLst>
          </a:blip>
          <a:srcRect l="67126"/>
          <a:stretch/>
        </p:blipFill>
        <p:spPr>
          <a:xfrm>
            <a:off x="8669862" y="1752599"/>
            <a:ext cx="3005666" cy="5030271"/>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9BB77B54-23EA-45C2-B9CD-9602E03F912D}"/>
              </a:ext>
            </a:extLst>
          </p:cNvPr>
          <p:cNvPicPr>
            <a:picLocks noChangeAspect="1"/>
          </p:cNvPicPr>
          <p:nvPr/>
        </p:nvPicPr>
        <p:blipFill rotWithShape="1">
          <a:blip r:embed="rId3">
            <a:extLst>
              <a:ext uri="{28A0092B-C50C-407E-A947-70E740481C1C}">
                <a14:useLocalDpi xmlns:a14="http://schemas.microsoft.com/office/drawing/2010/main" val="0"/>
              </a:ext>
            </a:extLst>
          </a:blip>
          <a:srcRect l="15999"/>
          <a:stretch/>
        </p:blipFill>
        <p:spPr>
          <a:xfrm>
            <a:off x="668864" y="1752599"/>
            <a:ext cx="7735180" cy="5030271"/>
          </a:xfrm>
          <a:prstGeom prst="rect">
            <a:avLst/>
          </a:prstGeom>
        </p:spPr>
      </p:pic>
      <mc:AlternateContent xmlns:mc="http://schemas.openxmlformats.org/markup-compatibility/2006">
        <mc:Choice xmlns:pslz="http://schemas.microsoft.com/office/powerpoint/2016/slidezoom" Requires="pslz">
          <p:graphicFrame>
            <p:nvGraphicFramePr>
              <p:cNvPr id="8" name="Slide Zoom 7">
                <a:extLst>
                  <a:ext uri="{FF2B5EF4-FFF2-40B4-BE49-F238E27FC236}">
                    <a16:creationId xmlns:a16="http://schemas.microsoft.com/office/drawing/2014/main" id="{192775BB-2B26-4D21-BA8B-16C72A2D242E}"/>
                  </a:ext>
                </a:extLst>
              </p:cNvPr>
              <p:cNvGraphicFramePr>
                <a:graphicFrameLocks noChangeAspect="1"/>
              </p:cNvGraphicFramePr>
              <p:nvPr>
                <p:extLst>
                  <p:ext uri="{D42A27DB-BD31-4B8C-83A1-F6EECF244321}">
                    <p14:modId xmlns:p14="http://schemas.microsoft.com/office/powerpoint/2010/main" val="673517637"/>
                  </p:ext>
                </p:extLst>
              </p:nvPr>
            </p:nvGraphicFramePr>
            <p:xfrm>
              <a:off x="11353800" y="6311900"/>
              <a:ext cx="759199" cy="427049"/>
            </p:xfrm>
            <a:graphic>
              <a:graphicData uri="http://schemas.microsoft.com/office/powerpoint/2016/slidezoom">
                <pslz:sldZm>
                  <pslz:sldZmObj sldId="277" cId="1871465858">
                    <pslz:zmPr id="{0BF4FFA9-1946-4314-B884-E1EF70155744}" returnToParent="0" transitionDur="1000">
                      <p166:blipFill xmlns:p166="http://schemas.microsoft.com/office/powerpoint/2016/6/main">
                        <a:blip r:embed="rId4"/>
                        <a:stretch>
                          <a:fillRect/>
                        </a:stretch>
                      </p166:blipFill>
                      <p166:spPr xmlns:p166="http://schemas.microsoft.com/office/powerpoint/2016/6/main">
                        <a:xfrm>
                          <a:off x="0" y="0"/>
                          <a:ext cx="759199" cy="427049"/>
                        </a:xfrm>
                        <a:prstGeom prst="rect">
                          <a:avLst/>
                        </a:prstGeom>
                        <a:ln w="3175">
                          <a:solidFill>
                            <a:prstClr val="ltGray"/>
                          </a:solidFill>
                        </a:ln>
                      </p166:spPr>
                    </pslz:zmPr>
                  </pslz:sldZmObj>
                </pslz:sldZm>
              </a:graphicData>
            </a:graphic>
          </p:graphicFrame>
        </mc:Choice>
        <mc:Fallback>
          <p:pic>
            <p:nvPicPr>
              <p:cNvPr id="8" name="Slide Zoom 7">
                <a:hlinkClick r:id="rId5" action="ppaction://hlinksldjump"/>
                <a:extLst>
                  <a:ext uri="{FF2B5EF4-FFF2-40B4-BE49-F238E27FC236}">
                    <a16:creationId xmlns:a16="http://schemas.microsoft.com/office/drawing/2014/main" id="{192775BB-2B26-4D21-BA8B-16C72A2D242E}"/>
                  </a:ext>
                </a:extLst>
              </p:cNvPr>
              <p:cNvPicPr>
                <a:picLocks noGrp="1" noRot="1" noChangeAspect="1" noMove="1" noResize="1" noEditPoints="1" noAdjustHandles="1" noChangeArrowheads="1" noChangeShapeType="1"/>
              </p:cNvPicPr>
              <p:nvPr/>
            </p:nvPicPr>
            <p:blipFill>
              <a:blip r:embed="rId4"/>
              <a:stretch>
                <a:fillRect/>
              </a:stretch>
            </p:blipFill>
            <p:spPr>
              <a:xfrm>
                <a:off x="11353800" y="6311900"/>
                <a:ext cx="759199" cy="427049"/>
              </a:xfrm>
              <a:prstGeom prst="rect">
                <a:avLst/>
              </a:prstGeom>
              <a:ln w="3175">
                <a:solidFill>
                  <a:prstClr val="ltGray"/>
                </a:solidFill>
              </a:ln>
            </p:spPr>
          </p:pic>
        </mc:Fallback>
      </mc:AlternateContent>
    </p:spTree>
    <p:extLst>
      <p:ext uri="{BB962C8B-B14F-4D97-AF65-F5344CB8AC3E}">
        <p14:creationId xmlns:p14="http://schemas.microsoft.com/office/powerpoint/2010/main" val="3059767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A3DD680-AF8E-48C1-A682-017D3D0B0C6B}"/>
              </a:ext>
            </a:extLst>
          </p:cNvPr>
          <p:cNvSpPr/>
          <p:nvPr/>
        </p:nvSpPr>
        <p:spPr>
          <a:xfrm>
            <a:off x="-1" y="0"/>
            <a:ext cx="12192001" cy="6858000"/>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rgbClr val="0070C0"/>
                </a:solidFill>
              </a:rPr>
              <a:t>Non-Compartmental PK Analysis</a:t>
            </a:r>
          </a:p>
        </p:txBody>
      </p:sp>
    </p:spTree>
    <p:extLst>
      <p:ext uri="{BB962C8B-B14F-4D97-AF65-F5344CB8AC3E}">
        <p14:creationId xmlns:p14="http://schemas.microsoft.com/office/powerpoint/2010/main" val="2474453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Graphical user interface, text, application, email&#10;&#10;Description automatically generated">
            <a:extLst>
              <a:ext uri="{FF2B5EF4-FFF2-40B4-BE49-F238E27FC236}">
                <a16:creationId xmlns:a16="http://schemas.microsoft.com/office/drawing/2014/main" id="{83FE533E-253C-4012-88E1-6CB6FFE67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4876" y="1796129"/>
            <a:ext cx="5024284" cy="4759233"/>
          </a:xfrm>
          <a:prstGeom prst="rect">
            <a:avLst/>
          </a:prstGeom>
        </p:spPr>
      </p:pic>
      <p:sp>
        <p:nvSpPr>
          <p:cNvPr id="2" name="Title 1">
            <a:extLst>
              <a:ext uri="{FF2B5EF4-FFF2-40B4-BE49-F238E27FC236}">
                <a16:creationId xmlns:a16="http://schemas.microsoft.com/office/drawing/2014/main" id="{D7CF6A4D-8CCF-4B21-BB49-EB809362911F}"/>
              </a:ext>
            </a:extLst>
          </p:cNvPr>
          <p:cNvSpPr>
            <a:spLocks noGrp="1"/>
          </p:cNvSpPr>
          <p:nvPr>
            <p:ph type="title"/>
          </p:nvPr>
        </p:nvSpPr>
        <p:sp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a:softEdge rad="31750"/>
          </a:effectLst>
        </p:spPr>
        <p:txBody>
          <a:bodyPr/>
          <a:lstStyle/>
          <a:p>
            <a:r>
              <a:rPr lang="en-US" b="1" dirty="0">
                <a:latin typeface="Bradley Hand ITC" panose="03070402050302030203" pitchFamily="66" charset="0"/>
              </a:rPr>
              <a:t>openNCA R Computation Engine</a:t>
            </a:r>
            <a:endParaRPr lang="en-US" b="1" dirty="0"/>
          </a:p>
        </p:txBody>
      </p:sp>
      <p:sp>
        <p:nvSpPr>
          <p:cNvPr id="3" name="Content Placeholder 2">
            <a:extLst>
              <a:ext uri="{FF2B5EF4-FFF2-40B4-BE49-F238E27FC236}">
                <a16:creationId xmlns:a16="http://schemas.microsoft.com/office/drawing/2014/main" id="{890DC08D-DAD0-425B-967C-330985F3A18D}"/>
              </a:ext>
            </a:extLst>
          </p:cNvPr>
          <p:cNvSpPr>
            <a:spLocks noGrp="1"/>
          </p:cNvSpPr>
          <p:nvPr>
            <p:ph idx="1"/>
          </p:nvPr>
        </p:nvSpPr>
        <p:spPr>
          <a:xfrm>
            <a:off x="838201" y="1825625"/>
            <a:ext cx="6100916" cy="4604672"/>
          </a:xfrm>
        </p:spPr>
        <p:txBody>
          <a:bodyPr>
            <a:normAutofit fontScale="55000" lnSpcReduction="20000"/>
          </a:bodyPr>
          <a:lstStyle/>
          <a:p>
            <a:pPr marL="398972" indent="-398972" defTabSz="952097" eaLnBrk="0" hangingPunct="0">
              <a:buSzPct val="60000"/>
            </a:pPr>
            <a:r>
              <a:rPr lang="en-CA" sz="4400" b="1" dirty="0">
                <a:solidFill>
                  <a:srgbClr val="0070C0"/>
                </a:solidFill>
                <a:hlinkClick r:id="rId3"/>
              </a:rPr>
              <a:t>openNCA</a:t>
            </a:r>
            <a:r>
              <a:rPr lang="en-US" sz="4400" b="1" baseline="30000" dirty="0">
                <a:solidFill>
                  <a:srgbClr val="0070C0"/>
                </a:solidFill>
                <a:hlinkClick r:id="rId3"/>
              </a:rPr>
              <a:t> </a:t>
            </a:r>
            <a:r>
              <a:rPr lang="en-CA" sz="4400" b="1" dirty="0">
                <a:solidFill>
                  <a:srgbClr val="0070C0"/>
                </a:solidFill>
                <a:hlinkClick r:id="rId3"/>
              </a:rPr>
              <a:t>R Computation Engine</a:t>
            </a:r>
            <a:r>
              <a:rPr lang="en-CA" sz="4400" b="1" dirty="0">
                <a:solidFill>
                  <a:srgbClr val="0070C0"/>
                </a:solidFill>
              </a:rPr>
              <a:t> (CE)</a:t>
            </a:r>
            <a:endParaRPr lang="en-CA" sz="3200" b="1" dirty="0">
              <a:solidFill>
                <a:srgbClr val="0070C0"/>
              </a:solidFill>
            </a:endParaRPr>
          </a:p>
          <a:p>
            <a:r>
              <a:rPr lang="en-US" dirty="0">
                <a:solidFill>
                  <a:srgbClr val="0070C0"/>
                </a:solidFill>
                <a:latin typeface="Arial" panose="020B0604020202020204" pitchFamily="34" charset="0"/>
                <a:cs typeface="Arial" panose="020B0604020202020204" pitchFamily="34" charset="0"/>
              </a:rPr>
              <a:t>Approach to NCA defines 4 “Models” defined by a Model Configuration Template:</a:t>
            </a:r>
          </a:p>
          <a:p>
            <a:pPr marL="571500" indent="-571500"/>
            <a:r>
              <a:rPr lang="en-US" dirty="0">
                <a:solidFill>
                  <a:srgbClr val="0070C0"/>
                </a:solidFill>
                <a:latin typeface="Arial" panose="020B0604020202020204" pitchFamily="34" charset="0"/>
                <a:cs typeface="Arial" panose="020B0604020202020204" pitchFamily="34" charset="0"/>
              </a:rPr>
              <a:t>Model 1 – extravascular dosing</a:t>
            </a:r>
          </a:p>
          <a:p>
            <a:pPr marL="571500" indent="-571500"/>
            <a:r>
              <a:rPr lang="en-US" dirty="0">
                <a:solidFill>
                  <a:srgbClr val="0070C0"/>
                </a:solidFill>
                <a:latin typeface="Arial" panose="020B0604020202020204" pitchFamily="34" charset="0"/>
                <a:cs typeface="Arial" panose="020B0604020202020204" pitchFamily="34" charset="0"/>
              </a:rPr>
              <a:t>Model 2 -  intravenous bolus dosing</a:t>
            </a:r>
          </a:p>
          <a:p>
            <a:pPr marL="571500" indent="-571500"/>
            <a:r>
              <a:rPr lang="en-US" dirty="0">
                <a:solidFill>
                  <a:srgbClr val="0070C0"/>
                </a:solidFill>
                <a:latin typeface="Arial" panose="020B0604020202020204" pitchFamily="34" charset="0"/>
                <a:cs typeface="Arial" panose="020B0604020202020204" pitchFamily="34" charset="0"/>
              </a:rPr>
              <a:t>Model 3 – intravenous infusion dosing</a:t>
            </a:r>
          </a:p>
          <a:p>
            <a:pPr marL="571500" indent="-571500"/>
            <a:r>
              <a:rPr lang="en-US" dirty="0">
                <a:solidFill>
                  <a:srgbClr val="0070C0"/>
                </a:solidFill>
                <a:latin typeface="Arial" panose="020B0604020202020204" pitchFamily="34" charset="0"/>
                <a:cs typeface="Arial" panose="020B0604020202020204" pitchFamily="34" charset="0"/>
              </a:rPr>
              <a:t>Model 4 – urinary model (interval sampling)</a:t>
            </a:r>
          </a:p>
          <a:p>
            <a:r>
              <a:rPr lang="en-US" dirty="0">
                <a:solidFill>
                  <a:srgbClr val="0070C0"/>
                </a:solidFill>
                <a:latin typeface="Arial" panose="020B0604020202020204" pitchFamily="34" charset="0"/>
                <a:cs typeface="Arial" panose="020B0604020202020204" pitchFamily="34" charset="0"/>
              </a:rPr>
              <a:t>All models incorporate Single Dose and Steady State  (SS) parameter computation, and standard parameters for clinical PK data evaluation including DOSE and Body Size normalized parameters as well as automation for metabolite ratio parameters and the SS allows for multiple dosing intervals within a sampling profile.</a:t>
            </a:r>
          </a:p>
          <a:p>
            <a:r>
              <a:rPr lang="en-US" dirty="0">
                <a:solidFill>
                  <a:srgbClr val="0070C0"/>
                </a:solidFill>
                <a:latin typeface="Arial" panose="020B0604020202020204" pitchFamily="34" charset="0"/>
                <a:cs typeface="Arial" panose="020B0604020202020204" pitchFamily="34" charset="0"/>
              </a:rPr>
              <a:t>Based on Legacy eNCA </a:t>
            </a:r>
            <a:r>
              <a:rPr lang="en-US" dirty="0" err="1">
                <a:solidFill>
                  <a:srgbClr val="0070C0"/>
                </a:solidFill>
                <a:latin typeface="Arial" panose="020B0604020202020204" pitchFamily="34" charset="0"/>
                <a:cs typeface="Arial" panose="020B0604020202020204" pitchFamily="34" charset="0"/>
              </a:rPr>
              <a:t>Splus</a:t>
            </a:r>
            <a:r>
              <a:rPr lang="en-US" dirty="0">
                <a:solidFill>
                  <a:srgbClr val="0070C0"/>
                </a:solidFill>
                <a:latin typeface="Arial" panose="020B0604020202020204" pitchFamily="34" charset="0"/>
                <a:cs typeface="Arial" panose="020B0604020202020204" pitchFamily="34" charset="0"/>
              </a:rPr>
              <a:t> Computation Engine Code based used in ~1000 clinical studies/100s of regulatory submissions supported</a:t>
            </a:r>
          </a:p>
          <a:p>
            <a:r>
              <a:rPr lang="en-US" dirty="0">
                <a:solidFill>
                  <a:srgbClr val="0070C0"/>
                </a:solidFill>
                <a:latin typeface="Arial" panose="020B0604020202020204" pitchFamily="34" charset="0"/>
                <a:cs typeface="Arial" panose="020B0604020202020204" pitchFamily="34" charset="0"/>
              </a:rPr>
              <a:t>The CE package can be used with pharmacometric workflows </a:t>
            </a:r>
            <a:br>
              <a:rPr lang="en-US" dirty="0">
                <a:solidFill>
                  <a:srgbClr val="0070C0"/>
                </a:solidFill>
                <a:latin typeface="Arial" panose="020B0604020202020204" pitchFamily="34" charset="0"/>
                <a:cs typeface="Arial" panose="020B0604020202020204" pitchFamily="34" charset="0"/>
              </a:rPr>
            </a:br>
            <a:r>
              <a:rPr lang="en-US" dirty="0">
                <a:solidFill>
                  <a:srgbClr val="0070C0"/>
                </a:solidFill>
                <a:latin typeface="Arial" panose="020B0604020202020204" pitchFamily="34" charset="0"/>
                <a:cs typeface="Arial" panose="020B0604020202020204" pitchFamily="34" charset="0"/>
              </a:rPr>
              <a:t>(e.g. evaluation of population pk) as a qualified system of NCA computation</a:t>
            </a:r>
            <a:endParaRPr lang="en-US" dirty="0">
              <a:solidFill>
                <a:srgbClr val="0070C0"/>
              </a:solidFill>
            </a:endParaRPr>
          </a:p>
        </p:txBody>
      </p:sp>
    </p:spTree>
    <p:extLst>
      <p:ext uri="{BB962C8B-B14F-4D97-AF65-F5344CB8AC3E}">
        <p14:creationId xmlns:p14="http://schemas.microsoft.com/office/powerpoint/2010/main" val="2249376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D35F-39B3-403B-B950-AD297B6A0F10}"/>
              </a:ext>
            </a:extLst>
          </p:cNvPr>
          <p:cNvSpPr>
            <a:spLocks noGrp="1"/>
          </p:cNvSpPr>
          <p:nvPr>
            <p:ph type="title"/>
          </p:nvPr>
        </p:nvSpPr>
        <p:sp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a:softEdge rad="31750"/>
          </a:effectLst>
        </p:spPr>
        <p:txBody>
          <a:bodyPr/>
          <a:lstStyle/>
          <a:p>
            <a:r>
              <a:rPr lang="en-US" b="1" dirty="0">
                <a:latin typeface="Bradley Hand ITC" panose="03070402050302030203" pitchFamily="66" charset="0"/>
              </a:rPr>
              <a:t>what is NCA?</a:t>
            </a:r>
            <a:endParaRPr lang="en-US" b="1" dirty="0">
              <a:solidFill>
                <a:srgbClr val="0070C0"/>
              </a:solidFill>
            </a:endParaRPr>
          </a:p>
        </p:txBody>
      </p:sp>
      <p:sp>
        <p:nvSpPr>
          <p:cNvPr id="3" name="Content Placeholder 2">
            <a:extLst>
              <a:ext uri="{FF2B5EF4-FFF2-40B4-BE49-F238E27FC236}">
                <a16:creationId xmlns:a16="http://schemas.microsoft.com/office/drawing/2014/main" id="{A38D0CFB-AF12-4507-83FA-B8BD6942AE89}"/>
              </a:ext>
            </a:extLst>
          </p:cNvPr>
          <p:cNvSpPr>
            <a:spLocks noGrp="1"/>
          </p:cNvSpPr>
          <p:nvPr>
            <p:ph idx="1"/>
          </p:nvPr>
        </p:nvSpPr>
        <p:spPr>
          <a:xfrm>
            <a:off x="838201" y="1825624"/>
            <a:ext cx="4862051" cy="4892265"/>
          </a:xfrm>
        </p:spPr>
        <p:txBody>
          <a:bodyPr>
            <a:normAutofit fontScale="70000" lnSpcReduction="20000"/>
          </a:bodyPr>
          <a:lstStyle/>
          <a:p>
            <a:pPr lvl="1"/>
            <a:endParaRPr lang="en-US" sz="1800" dirty="0">
              <a:solidFill>
                <a:schemeClr val="accent1"/>
              </a:solidFill>
              <a:latin typeface="Arial" panose="020B0604020202020204" pitchFamily="34" charset="0"/>
              <a:cs typeface="Arial" panose="020B0604020202020204" pitchFamily="34" charset="0"/>
            </a:endParaRPr>
          </a:p>
          <a:p>
            <a:r>
              <a:rPr lang="en-US" sz="2400" dirty="0">
                <a:solidFill>
                  <a:schemeClr val="accent1"/>
                </a:solidFill>
                <a:latin typeface="Arial" panose="020B0604020202020204" pitchFamily="34" charset="0"/>
                <a:cs typeface="Arial" panose="020B0604020202020204" pitchFamily="34" charset="0"/>
              </a:rPr>
              <a:t>Non-compartmental Analysis (NCA) is essential to pharmacokinetic (PK) analysis of clinical and pre-clinical drug exposure data</a:t>
            </a:r>
          </a:p>
          <a:p>
            <a:pPr lvl="1"/>
            <a:r>
              <a:rPr lang="en-US" sz="2000" dirty="0">
                <a:solidFill>
                  <a:schemeClr val="accent1"/>
                </a:solidFill>
                <a:latin typeface="Arial" panose="020B0604020202020204" pitchFamily="34" charset="0"/>
                <a:cs typeface="Arial" panose="020B0604020202020204" pitchFamily="34" charset="0"/>
              </a:rPr>
              <a:t>Standard method of assessment for Phase 1 clinical studies</a:t>
            </a:r>
          </a:p>
          <a:p>
            <a:pPr lvl="1"/>
            <a:r>
              <a:rPr lang="en-US" sz="2000" dirty="0">
                <a:solidFill>
                  <a:schemeClr val="accent1"/>
                </a:solidFill>
                <a:latin typeface="Arial" panose="020B0604020202020204" pitchFamily="34" charset="0"/>
                <a:cs typeface="Arial" panose="020B0604020202020204" pitchFamily="34" charset="0"/>
              </a:rPr>
              <a:t>Provides PK characteristics of drug exposure contributing to dose/regimen selection</a:t>
            </a:r>
          </a:p>
          <a:p>
            <a:r>
              <a:rPr lang="en-US" sz="2400" dirty="0">
                <a:solidFill>
                  <a:schemeClr val="accent1"/>
                </a:solidFill>
                <a:latin typeface="Arial" panose="020B0604020202020204" pitchFamily="34" charset="0"/>
                <a:cs typeface="Arial" panose="020B0604020202020204" pitchFamily="34" charset="0"/>
              </a:rPr>
              <a:t>Results of NCA analyses are used to inform critical decision-making processes during drug development and required to support drug registration and labeling recommendations.</a:t>
            </a:r>
          </a:p>
          <a:p>
            <a:r>
              <a:rPr lang="en-US" sz="2400" dirty="0">
                <a:solidFill>
                  <a:schemeClr val="accent1"/>
                </a:solidFill>
                <a:latin typeface="Arial" panose="020B0604020202020204" pitchFamily="34" charset="0"/>
                <a:cs typeface="Arial" panose="020B0604020202020204" pitchFamily="34" charset="0"/>
              </a:rPr>
              <a:t>Clinical Research and Development require robust, modern, adaptable, qualified analysis tools for PK.</a:t>
            </a:r>
          </a:p>
          <a:p>
            <a:r>
              <a:rPr lang="en-US" sz="2400" dirty="0">
                <a:solidFill>
                  <a:schemeClr val="accent1"/>
                </a:solidFill>
                <a:latin typeface="Arial" panose="020B0604020202020204" pitchFamily="34" charset="0"/>
                <a:cs typeface="Arial" panose="020B0604020202020204" pitchFamily="34" charset="0"/>
              </a:rPr>
              <a:t>Currently available commercial and non-commercial NCA software offer limited options and flexibility for complex analyses or integration into wider pharmacometric workflows.</a:t>
            </a:r>
          </a:p>
          <a:p>
            <a:endParaRPr lang="en-US" sz="2400" dirty="0">
              <a:solidFill>
                <a:schemeClr val="accent1"/>
              </a:solidFill>
              <a:latin typeface="Arial" panose="020B0604020202020204" pitchFamily="34" charset="0"/>
              <a:cs typeface="Arial" panose="020B0604020202020204" pitchFamily="34" charset="0"/>
            </a:endParaRPr>
          </a:p>
          <a:p>
            <a:endParaRPr lang="en-US" sz="2400" dirty="0">
              <a:solidFill>
                <a:schemeClr val="accent1"/>
              </a:solidFill>
              <a:latin typeface="Arial" panose="020B0604020202020204" pitchFamily="34" charset="0"/>
              <a:cs typeface="Arial" panose="020B0604020202020204" pitchFamily="34" charset="0"/>
            </a:endParaRPr>
          </a:p>
          <a:p>
            <a:endParaRPr lang="en-US" sz="2400" dirty="0">
              <a:solidFill>
                <a:schemeClr val="accent1"/>
              </a:solidFill>
              <a:latin typeface="Arial" panose="020B0604020202020204" pitchFamily="34" charset="0"/>
              <a:cs typeface="Arial" panose="020B0604020202020204" pitchFamily="34" charset="0"/>
            </a:endParaRPr>
          </a:p>
        </p:txBody>
      </p:sp>
      <p:pic>
        <p:nvPicPr>
          <p:cNvPr id="4" name="Picture 3" descr="A picture containing logo&#10;&#10;Description automatically generated">
            <a:extLst>
              <a:ext uri="{FF2B5EF4-FFF2-40B4-BE49-F238E27FC236}">
                <a16:creationId xmlns:a16="http://schemas.microsoft.com/office/drawing/2014/main" id="{4D148C82-3D42-420B-AEEB-ECF378B17681}"/>
              </a:ext>
            </a:extLst>
          </p:cNvPr>
          <p:cNvPicPr>
            <a:picLocks noChangeAspect="1"/>
          </p:cNvPicPr>
          <p:nvPr/>
        </p:nvPicPr>
        <p:blipFill>
          <a:blip r:embed="rId2"/>
          <a:stretch>
            <a:fillRect/>
          </a:stretch>
        </p:blipFill>
        <p:spPr>
          <a:xfrm>
            <a:off x="9643181" y="365126"/>
            <a:ext cx="1583620" cy="1222622"/>
          </a:xfrm>
          <a:prstGeom prst="rect">
            <a:avLst/>
          </a:prstGeom>
        </p:spPr>
      </p:pic>
      <p:graphicFrame>
        <p:nvGraphicFramePr>
          <p:cNvPr id="5" name="Diagram 4">
            <a:extLst>
              <a:ext uri="{FF2B5EF4-FFF2-40B4-BE49-F238E27FC236}">
                <a16:creationId xmlns:a16="http://schemas.microsoft.com/office/drawing/2014/main" id="{EC681149-CE3E-4891-A27C-3E71907C8678}"/>
              </a:ext>
            </a:extLst>
          </p:cNvPr>
          <p:cNvGraphicFramePr/>
          <p:nvPr>
            <p:extLst>
              <p:ext uri="{D42A27DB-BD31-4B8C-83A1-F6EECF244321}">
                <p14:modId xmlns:p14="http://schemas.microsoft.com/office/powerpoint/2010/main" val="468899216"/>
              </p:ext>
            </p:extLst>
          </p:nvPr>
        </p:nvGraphicFramePr>
        <p:xfrm>
          <a:off x="6264787" y="1825624"/>
          <a:ext cx="4648200" cy="2048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98850288-FF3B-4D3E-B0A9-64334AAD8762}"/>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6014066" y="3874558"/>
            <a:ext cx="5220109" cy="2894952"/>
          </a:xfrm>
          <a:prstGeom prst="rect">
            <a:avLst/>
          </a:prstGeom>
          <a:noFill/>
          <a:ln>
            <a:noFill/>
          </a:ln>
        </p:spPr>
      </p:pic>
      <p:grpSp>
        <p:nvGrpSpPr>
          <p:cNvPr id="17" name="Group 16">
            <a:extLst>
              <a:ext uri="{FF2B5EF4-FFF2-40B4-BE49-F238E27FC236}">
                <a16:creationId xmlns:a16="http://schemas.microsoft.com/office/drawing/2014/main" id="{000DBAF5-67E3-43C3-A82B-477FCA3C7A2F}"/>
              </a:ext>
            </a:extLst>
          </p:cNvPr>
          <p:cNvGrpSpPr/>
          <p:nvPr/>
        </p:nvGrpSpPr>
        <p:grpSpPr>
          <a:xfrm>
            <a:off x="6905523" y="4288717"/>
            <a:ext cx="1324078" cy="769980"/>
            <a:chOff x="6905523" y="4288717"/>
            <a:chExt cx="1324078" cy="769980"/>
          </a:xfrm>
        </p:grpSpPr>
        <p:sp>
          <p:nvSpPr>
            <p:cNvPr id="7" name="TextBox 6">
              <a:extLst>
                <a:ext uri="{FF2B5EF4-FFF2-40B4-BE49-F238E27FC236}">
                  <a16:creationId xmlns:a16="http://schemas.microsoft.com/office/drawing/2014/main" id="{A3E54296-3DF5-434E-840A-DD751A5E6046}"/>
                </a:ext>
              </a:extLst>
            </p:cNvPr>
            <p:cNvSpPr txBox="1"/>
            <p:nvPr/>
          </p:nvSpPr>
          <p:spPr>
            <a:xfrm>
              <a:off x="7447935" y="4299155"/>
              <a:ext cx="781666" cy="369332"/>
            </a:xfrm>
            <a:prstGeom prst="rect">
              <a:avLst/>
            </a:prstGeom>
            <a:noFill/>
          </p:spPr>
          <p:txBody>
            <a:bodyPr wrap="square" rtlCol="0">
              <a:spAutoFit/>
            </a:bodyPr>
            <a:lstStyle/>
            <a:p>
              <a:r>
                <a:rPr lang="en-US" dirty="0" err="1">
                  <a:solidFill>
                    <a:srgbClr val="0070C0"/>
                  </a:solidFill>
                </a:rPr>
                <a:t>Cmax</a:t>
              </a:r>
              <a:endParaRPr lang="en-US" dirty="0">
                <a:solidFill>
                  <a:srgbClr val="0070C0"/>
                </a:solidFill>
              </a:endParaRPr>
            </a:p>
          </p:txBody>
        </p:sp>
        <p:cxnSp>
          <p:nvCxnSpPr>
            <p:cNvPr id="9" name="Straight Arrow Connector 8">
              <a:extLst>
                <a:ext uri="{FF2B5EF4-FFF2-40B4-BE49-F238E27FC236}">
                  <a16:creationId xmlns:a16="http://schemas.microsoft.com/office/drawing/2014/main" id="{632AEAED-DF04-42EC-99FE-DE5C2A546392}"/>
                </a:ext>
              </a:extLst>
            </p:cNvPr>
            <p:cNvCxnSpPr>
              <a:cxnSpLocks/>
            </p:cNvCxnSpPr>
            <p:nvPr/>
          </p:nvCxnSpPr>
          <p:spPr>
            <a:xfrm flipH="1">
              <a:off x="7219335" y="4678925"/>
              <a:ext cx="366029" cy="379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C02563E-9CBA-467A-8F2D-8C93F35F6483}"/>
                </a:ext>
              </a:extLst>
            </p:cNvPr>
            <p:cNvCxnSpPr>
              <a:cxnSpLocks/>
            </p:cNvCxnSpPr>
            <p:nvPr/>
          </p:nvCxnSpPr>
          <p:spPr>
            <a:xfrm flipH="1" flipV="1">
              <a:off x="6905523" y="4288717"/>
              <a:ext cx="542412" cy="137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73DF1172-3F48-471D-A0D6-381428C72E8A}"/>
              </a:ext>
            </a:extLst>
          </p:cNvPr>
          <p:cNvGrpSpPr/>
          <p:nvPr/>
        </p:nvGrpSpPr>
        <p:grpSpPr>
          <a:xfrm>
            <a:off x="6818254" y="5257800"/>
            <a:ext cx="781666" cy="1225543"/>
            <a:chOff x="6818254" y="5257800"/>
            <a:chExt cx="781666" cy="1225543"/>
          </a:xfrm>
        </p:grpSpPr>
        <p:cxnSp>
          <p:nvCxnSpPr>
            <p:cNvPr id="16" name="Straight Arrow Connector 15">
              <a:extLst>
                <a:ext uri="{FF2B5EF4-FFF2-40B4-BE49-F238E27FC236}">
                  <a16:creationId xmlns:a16="http://schemas.microsoft.com/office/drawing/2014/main" id="{A4F22EC2-5D67-4EA8-81AC-7F6FAF9ED9C2}"/>
                </a:ext>
              </a:extLst>
            </p:cNvPr>
            <p:cNvCxnSpPr/>
            <p:nvPr/>
          </p:nvCxnSpPr>
          <p:spPr>
            <a:xfrm flipV="1">
              <a:off x="7161413" y="5257800"/>
              <a:ext cx="0" cy="87699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962A8A7-CEE4-4626-A5F9-9DB89A11697C}"/>
                </a:ext>
              </a:extLst>
            </p:cNvPr>
            <p:cNvSpPr txBox="1"/>
            <p:nvPr/>
          </p:nvSpPr>
          <p:spPr>
            <a:xfrm>
              <a:off x="6818254" y="6114011"/>
              <a:ext cx="781666" cy="369332"/>
            </a:xfrm>
            <a:prstGeom prst="rect">
              <a:avLst/>
            </a:prstGeom>
            <a:noFill/>
          </p:spPr>
          <p:txBody>
            <a:bodyPr wrap="square" rtlCol="0">
              <a:spAutoFit/>
            </a:bodyPr>
            <a:lstStyle/>
            <a:p>
              <a:r>
                <a:rPr lang="en-US" dirty="0" err="1">
                  <a:solidFill>
                    <a:srgbClr val="0070C0"/>
                  </a:solidFill>
                </a:rPr>
                <a:t>Tmax</a:t>
              </a:r>
              <a:endParaRPr lang="en-US" dirty="0">
                <a:solidFill>
                  <a:srgbClr val="0070C0"/>
                </a:solidFill>
              </a:endParaRPr>
            </a:p>
          </p:txBody>
        </p:sp>
      </p:grpSp>
      <p:grpSp>
        <p:nvGrpSpPr>
          <p:cNvPr id="26" name="Group 25">
            <a:extLst>
              <a:ext uri="{FF2B5EF4-FFF2-40B4-BE49-F238E27FC236}">
                <a16:creationId xmlns:a16="http://schemas.microsoft.com/office/drawing/2014/main" id="{EAB009F4-9E6B-4D0A-B80F-948716907968}"/>
              </a:ext>
            </a:extLst>
          </p:cNvPr>
          <p:cNvGrpSpPr/>
          <p:nvPr/>
        </p:nvGrpSpPr>
        <p:grpSpPr>
          <a:xfrm>
            <a:off x="6719888" y="4305300"/>
            <a:ext cx="1270256" cy="1738313"/>
            <a:chOff x="6719888" y="4305300"/>
            <a:chExt cx="1270256" cy="1738313"/>
          </a:xfrm>
        </p:grpSpPr>
        <p:sp>
          <p:nvSpPr>
            <p:cNvPr id="22" name="Freeform: Shape 21">
              <a:extLst>
                <a:ext uri="{FF2B5EF4-FFF2-40B4-BE49-F238E27FC236}">
                  <a16:creationId xmlns:a16="http://schemas.microsoft.com/office/drawing/2014/main" id="{9CE411FF-9E49-436B-A1E3-4DFB1EC2A598}"/>
                </a:ext>
              </a:extLst>
            </p:cNvPr>
            <p:cNvSpPr/>
            <p:nvPr/>
          </p:nvSpPr>
          <p:spPr>
            <a:xfrm>
              <a:off x="6719888" y="4305300"/>
              <a:ext cx="1270256" cy="1738313"/>
            </a:xfrm>
            <a:custGeom>
              <a:avLst/>
              <a:gdLst>
                <a:gd name="connsiteX0" fmla="*/ 71437 w 1270256"/>
                <a:gd name="connsiteY0" fmla="*/ 0 h 1738313"/>
                <a:gd name="connsiteX1" fmla="*/ 71437 w 1270256"/>
                <a:gd name="connsiteY1" fmla="*/ 0 h 1738313"/>
                <a:gd name="connsiteX2" fmla="*/ 71437 w 1270256"/>
                <a:gd name="connsiteY2" fmla="*/ 35719 h 1738313"/>
                <a:gd name="connsiteX3" fmla="*/ 69056 w 1270256"/>
                <a:gd name="connsiteY3" fmla="*/ 152400 h 1738313"/>
                <a:gd name="connsiteX4" fmla="*/ 61912 w 1270256"/>
                <a:gd name="connsiteY4" fmla="*/ 178594 h 1738313"/>
                <a:gd name="connsiteX5" fmla="*/ 57150 w 1270256"/>
                <a:gd name="connsiteY5" fmla="*/ 197644 h 1738313"/>
                <a:gd name="connsiteX6" fmla="*/ 54768 w 1270256"/>
                <a:gd name="connsiteY6" fmla="*/ 385763 h 1738313"/>
                <a:gd name="connsiteX7" fmla="*/ 57150 w 1270256"/>
                <a:gd name="connsiteY7" fmla="*/ 454819 h 1738313"/>
                <a:gd name="connsiteX8" fmla="*/ 61912 w 1270256"/>
                <a:gd name="connsiteY8" fmla="*/ 461963 h 1738313"/>
                <a:gd name="connsiteX9" fmla="*/ 59531 w 1270256"/>
                <a:gd name="connsiteY9" fmla="*/ 526256 h 1738313"/>
                <a:gd name="connsiteX10" fmla="*/ 57150 w 1270256"/>
                <a:gd name="connsiteY10" fmla="*/ 535781 h 1738313"/>
                <a:gd name="connsiteX11" fmla="*/ 52387 w 1270256"/>
                <a:gd name="connsiteY11" fmla="*/ 559594 h 1738313"/>
                <a:gd name="connsiteX12" fmla="*/ 47625 w 1270256"/>
                <a:gd name="connsiteY12" fmla="*/ 633413 h 1738313"/>
                <a:gd name="connsiteX13" fmla="*/ 45243 w 1270256"/>
                <a:gd name="connsiteY13" fmla="*/ 654844 h 1738313"/>
                <a:gd name="connsiteX14" fmla="*/ 40481 w 1270256"/>
                <a:gd name="connsiteY14" fmla="*/ 711994 h 1738313"/>
                <a:gd name="connsiteX15" fmla="*/ 38100 w 1270256"/>
                <a:gd name="connsiteY15" fmla="*/ 745331 h 1738313"/>
                <a:gd name="connsiteX16" fmla="*/ 35718 w 1270256"/>
                <a:gd name="connsiteY16" fmla="*/ 762000 h 1738313"/>
                <a:gd name="connsiteX17" fmla="*/ 33337 w 1270256"/>
                <a:gd name="connsiteY17" fmla="*/ 788194 h 1738313"/>
                <a:gd name="connsiteX18" fmla="*/ 30956 w 1270256"/>
                <a:gd name="connsiteY18" fmla="*/ 797719 h 1738313"/>
                <a:gd name="connsiteX19" fmla="*/ 26193 w 1270256"/>
                <a:gd name="connsiteY19" fmla="*/ 821531 h 1738313"/>
                <a:gd name="connsiteX20" fmla="*/ 23812 w 1270256"/>
                <a:gd name="connsiteY20" fmla="*/ 845344 h 1738313"/>
                <a:gd name="connsiteX21" fmla="*/ 21431 w 1270256"/>
                <a:gd name="connsiteY21" fmla="*/ 852488 h 1738313"/>
                <a:gd name="connsiteX22" fmla="*/ 16668 w 1270256"/>
                <a:gd name="connsiteY22" fmla="*/ 895350 h 1738313"/>
                <a:gd name="connsiteX23" fmla="*/ 14287 w 1270256"/>
                <a:gd name="connsiteY23" fmla="*/ 904875 h 1738313"/>
                <a:gd name="connsiteX24" fmla="*/ 11906 w 1270256"/>
                <a:gd name="connsiteY24" fmla="*/ 940594 h 1738313"/>
                <a:gd name="connsiteX25" fmla="*/ 7143 w 1270256"/>
                <a:gd name="connsiteY25" fmla="*/ 1045369 h 1738313"/>
                <a:gd name="connsiteX26" fmla="*/ 4762 w 1270256"/>
                <a:gd name="connsiteY26" fmla="*/ 1064419 h 1738313"/>
                <a:gd name="connsiteX27" fmla="*/ 2381 w 1270256"/>
                <a:gd name="connsiteY27" fmla="*/ 1116806 h 1738313"/>
                <a:gd name="connsiteX28" fmla="*/ 0 w 1270256"/>
                <a:gd name="connsiteY28" fmla="*/ 1138238 h 1738313"/>
                <a:gd name="connsiteX29" fmla="*/ 2381 w 1270256"/>
                <a:gd name="connsiteY29" fmla="*/ 1471613 h 1738313"/>
                <a:gd name="connsiteX30" fmla="*/ 9525 w 1270256"/>
                <a:gd name="connsiteY30" fmla="*/ 1571625 h 1738313"/>
                <a:gd name="connsiteX31" fmla="*/ 11906 w 1270256"/>
                <a:gd name="connsiteY31" fmla="*/ 1583531 h 1738313"/>
                <a:gd name="connsiteX32" fmla="*/ 16668 w 1270256"/>
                <a:gd name="connsiteY32" fmla="*/ 1628775 h 1738313"/>
                <a:gd name="connsiteX33" fmla="*/ 19050 w 1270256"/>
                <a:gd name="connsiteY33" fmla="*/ 1685925 h 1738313"/>
                <a:gd name="connsiteX34" fmla="*/ 76200 w 1270256"/>
                <a:gd name="connsiteY34" fmla="*/ 1688306 h 1738313"/>
                <a:gd name="connsiteX35" fmla="*/ 145256 w 1270256"/>
                <a:gd name="connsiteY35" fmla="*/ 1695450 h 1738313"/>
                <a:gd name="connsiteX36" fmla="*/ 161925 w 1270256"/>
                <a:gd name="connsiteY36" fmla="*/ 1697831 h 1738313"/>
                <a:gd name="connsiteX37" fmla="*/ 207168 w 1270256"/>
                <a:gd name="connsiteY37" fmla="*/ 1700213 h 1738313"/>
                <a:gd name="connsiteX38" fmla="*/ 221456 w 1270256"/>
                <a:gd name="connsiteY38" fmla="*/ 1702594 h 1738313"/>
                <a:gd name="connsiteX39" fmla="*/ 238125 w 1270256"/>
                <a:gd name="connsiteY39" fmla="*/ 1707356 h 1738313"/>
                <a:gd name="connsiteX40" fmla="*/ 411956 w 1270256"/>
                <a:gd name="connsiteY40" fmla="*/ 1709738 h 1738313"/>
                <a:gd name="connsiteX41" fmla="*/ 428625 w 1270256"/>
                <a:gd name="connsiteY41" fmla="*/ 1712119 h 1738313"/>
                <a:gd name="connsiteX42" fmla="*/ 438150 w 1270256"/>
                <a:gd name="connsiteY42" fmla="*/ 1714500 h 1738313"/>
                <a:gd name="connsiteX43" fmla="*/ 523875 w 1270256"/>
                <a:gd name="connsiteY43" fmla="*/ 1719263 h 1738313"/>
                <a:gd name="connsiteX44" fmla="*/ 566737 w 1270256"/>
                <a:gd name="connsiteY44" fmla="*/ 1728788 h 1738313"/>
                <a:gd name="connsiteX45" fmla="*/ 640556 w 1270256"/>
                <a:gd name="connsiteY45" fmla="*/ 1733550 h 1738313"/>
                <a:gd name="connsiteX46" fmla="*/ 678656 w 1270256"/>
                <a:gd name="connsiteY46" fmla="*/ 1738313 h 1738313"/>
                <a:gd name="connsiteX47" fmla="*/ 711993 w 1270256"/>
                <a:gd name="connsiteY47" fmla="*/ 1735931 h 1738313"/>
                <a:gd name="connsiteX48" fmla="*/ 726281 w 1270256"/>
                <a:gd name="connsiteY48" fmla="*/ 1731169 h 1738313"/>
                <a:gd name="connsiteX49" fmla="*/ 738187 w 1270256"/>
                <a:gd name="connsiteY49" fmla="*/ 1728788 h 1738313"/>
                <a:gd name="connsiteX50" fmla="*/ 757237 w 1270256"/>
                <a:gd name="connsiteY50" fmla="*/ 1721644 h 1738313"/>
                <a:gd name="connsiteX51" fmla="*/ 792956 w 1270256"/>
                <a:gd name="connsiteY51" fmla="*/ 1716881 h 1738313"/>
                <a:gd name="connsiteX52" fmla="*/ 1269206 w 1270256"/>
                <a:gd name="connsiteY52" fmla="*/ 1716881 h 1738313"/>
                <a:gd name="connsiteX53" fmla="*/ 1254918 w 1270256"/>
                <a:gd name="connsiteY53" fmla="*/ 1712119 h 1738313"/>
                <a:gd name="connsiteX54" fmla="*/ 1221581 w 1270256"/>
                <a:gd name="connsiteY54" fmla="*/ 1707356 h 1738313"/>
                <a:gd name="connsiteX55" fmla="*/ 1207293 w 1270256"/>
                <a:gd name="connsiteY55" fmla="*/ 1702594 h 1738313"/>
                <a:gd name="connsiteX56" fmla="*/ 1183481 w 1270256"/>
                <a:gd name="connsiteY56" fmla="*/ 1697831 h 1738313"/>
                <a:gd name="connsiteX57" fmla="*/ 1147762 w 1270256"/>
                <a:gd name="connsiteY57" fmla="*/ 1690688 h 1738313"/>
                <a:gd name="connsiteX58" fmla="*/ 1064418 w 1270256"/>
                <a:gd name="connsiteY58" fmla="*/ 1688306 h 1738313"/>
                <a:gd name="connsiteX59" fmla="*/ 1031081 w 1270256"/>
                <a:gd name="connsiteY59" fmla="*/ 1678781 h 1738313"/>
                <a:gd name="connsiteX60" fmla="*/ 1019175 w 1270256"/>
                <a:gd name="connsiteY60" fmla="*/ 1674019 h 1738313"/>
                <a:gd name="connsiteX61" fmla="*/ 1002506 w 1270256"/>
                <a:gd name="connsiteY61" fmla="*/ 1669256 h 1738313"/>
                <a:gd name="connsiteX62" fmla="*/ 954881 w 1270256"/>
                <a:gd name="connsiteY62" fmla="*/ 1662113 h 1738313"/>
                <a:gd name="connsiteX63" fmla="*/ 935831 w 1270256"/>
                <a:gd name="connsiteY63" fmla="*/ 1657350 h 1738313"/>
                <a:gd name="connsiteX64" fmla="*/ 923925 w 1270256"/>
                <a:gd name="connsiteY64" fmla="*/ 1652588 h 1738313"/>
                <a:gd name="connsiteX65" fmla="*/ 892968 w 1270256"/>
                <a:gd name="connsiteY65" fmla="*/ 1647825 h 1738313"/>
                <a:gd name="connsiteX66" fmla="*/ 869156 w 1270256"/>
                <a:gd name="connsiteY66" fmla="*/ 1638300 h 1738313"/>
                <a:gd name="connsiteX67" fmla="*/ 862012 w 1270256"/>
                <a:gd name="connsiteY67" fmla="*/ 1633538 h 1738313"/>
                <a:gd name="connsiteX68" fmla="*/ 828675 w 1270256"/>
                <a:gd name="connsiteY68" fmla="*/ 1624013 h 1738313"/>
                <a:gd name="connsiteX69" fmla="*/ 821531 w 1270256"/>
                <a:gd name="connsiteY69" fmla="*/ 1621631 h 1738313"/>
                <a:gd name="connsiteX70" fmla="*/ 800100 w 1270256"/>
                <a:gd name="connsiteY70" fmla="*/ 1619250 h 1738313"/>
                <a:gd name="connsiteX71" fmla="*/ 788193 w 1270256"/>
                <a:gd name="connsiteY71" fmla="*/ 1614488 h 1738313"/>
                <a:gd name="connsiteX72" fmla="*/ 771525 w 1270256"/>
                <a:gd name="connsiteY72" fmla="*/ 1612106 h 1738313"/>
                <a:gd name="connsiteX73" fmla="*/ 757237 w 1270256"/>
                <a:gd name="connsiteY73" fmla="*/ 1609725 h 1738313"/>
                <a:gd name="connsiteX74" fmla="*/ 733425 w 1270256"/>
                <a:gd name="connsiteY74" fmla="*/ 1600200 h 1738313"/>
                <a:gd name="connsiteX75" fmla="*/ 711993 w 1270256"/>
                <a:gd name="connsiteY75" fmla="*/ 1593056 h 1738313"/>
                <a:gd name="connsiteX76" fmla="*/ 702468 w 1270256"/>
                <a:gd name="connsiteY76" fmla="*/ 1588294 h 1738313"/>
                <a:gd name="connsiteX77" fmla="*/ 695325 w 1270256"/>
                <a:gd name="connsiteY77" fmla="*/ 1583531 h 1738313"/>
                <a:gd name="connsiteX78" fmla="*/ 681037 w 1270256"/>
                <a:gd name="connsiteY78" fmla="*/ 1578769 h 1738313"/>
                <a:gd name="connsiteX79" fmla="*/ 673893 w 1270256"/>
                <a:gd name="connsiteY79" fmla="*/ 1576388 h 1738313"/>
                <a:gd name="connsiteX80" fmla="*/ 657225 w 1270256"/>
                <a:gd name="connsiteY80" fmla="*/ 1566863 h 1738313"/>
                <a:gd name="connsiteX81" fmla="*/ 650081 w 1270256"/>
                <a:gd name="connsiteY81" fmla="*/ 1562100 h 1738313"/>
                <a:gd name="connsiteX82" fmla="*/ 640556 w 1270256"/>
                <a:gd name="connsiteY82" fmla="*/ 1557338 h 1738313"/>
                <a:gd name="connsiteX83" fmla="*/ 621506 w 1270256"/>
                <a:gd name="connsiteY83" fmla="*/ 1543050 h 1738313"/>
                <a:gd name="connsiteX84" fmla="*/ 607218 w 1270256"/>
                <a:gd name="connsiteY84" fmla="*/ 1533525 h 1738313"/>
                <a:gd name="connsiteX85" fmla="*/ 581025 w 1270256"/>
                <a:gd name="connsiteY85" fmla="*/ 1516856 h 1738313"/>
                <a:gd name="connsiteX86" fmla="*/ 573881 w 1270256"/>
                <a:gd name="connsiteY86" fmla="*/ 1509713 h 1738313"/>
                <a:gd name="connsiteX87" fmla="*/ 569118 w 1270256"/>
                <a:gd name="connsiteY87" fmla="*/ 1502569 h 1738313"/>
                <a:gd name="connsiteX88" fmla="*/ 554831 w 1270256"/>
                <a:gd name="connsiteY88" fmla="*/ 1488281 h 1738313"/>
                <a:gd name="connsiteX89" fmla="*/ 550068 w 1270256"/>
                <a:gd name="connsiteY89" fmla="*/ 1478756 h 1738313"/>
                <a:gd name="connsiteX90" fmla="*/ 542925 w 1270256"/>
                <a:gd name="connsiteY90" fmla="*/ 1471613 h 1738313"/>
                <a:gd name="connsiteX91" fmla="*/ 538162 w 1270256"/>
                <a:gd name="connsiteY91" fmla="*/ 1464469 h 1738313"/>
                <a:gd name="connsiteX92" fmla="*/ 535781 w 1270256"/>
                <a:gd name="connsiteY92" fmla="*/ 1457325 h 1738313"/>
                <a:gd name="connsiteX93" fmla="*/ 528637 w 1270256"/>
                <a:gd name="connsiteY93" fmla="*/ 1450181 h 1738313"/>
                <a:gd name="connsiteX94" fmla="*/ 521493 w 1270256"/>
                <a:gd name="connsiteY94" fmla="*/ 1440656 h 1738313"/>
                <a:gd name="connsiteX95" fmla="*/ 502443 w 1270256"/>
                <a:gd name="connsiteY95" fmla="*/ 1414463 h 1738313"/>
                <a:gd name="connsiteX96" fmla="*/ 485775 w 1270256"/>
                <a:gd name="connsiteY96" fmla="*/ 1397794 h 1738313"/>
                <a:gd name="connsiteX97" fmla="*/ 469106 w 1270256"/>
                <a:gd name="connsiteY97" fmla="*/ 1376363 h 1738313"/>
                <a:gd name="connsiteX98" fmla="*/ 454818 w 1270256"/>
                <a:gd name="connsiteY98" fmla="*/ 1366838 h 1738313"/>
                <a:gd name="connsiteX99" fmla="*/ 442912 w 1270256"/>
                <a:gd name="connsiteY99" fmla="*/ 1354931 h 1738313"/>
                <a:gd name="connsiteX100" fmla="*/ 428625 w 1270256"/>
                <a:gd name="connsiteY100" fmla="*/ 1340644 h 1738313"/>
                <a:gd name="connsiteX101" fmla="*/ 421481 w 1270256"/>
                <a:gd name="connsiteY101" fmla="*/ 1333500 h 1738313"/>
                <a:gd name="connsiteX102" fmla="*/ 414337 w 1270256"/>
                <a:gd name="connsiteY102" fmla="*/ 1326356 h 1738313"/>
                <a:gd name="connsiteX103" fmla="*/ 407193 w 1270256"/>
                <a:gd name="connsiteY103" fmla="*/ 1321594 h 1738313"/>
                <a:gd name="connsiteX104" fmla="*/ 402431 w 1270256"/>
                <a:gd name="connsiteY104" fmla="*/ 1314450 h 1738313"/>
                <a:gd name="connsiteX105" fmla="*/ 395287 w 1270256"/>
                <a:gd name="connsiteY105" fmla="*/ 1307306 h 1738313"/>
                <a:gd name="connsiteX106" fmla="*/ 392906 w 1270256"/>
                <a:gd name="connsiteY106" fmla="*/ 1300163 h 1738313"/>
                <a:gd name="connsiteX107" fmla="*/ 381000 w 1270256"/>
                <a:gd name="connsiteY107" fmla="*/ 1288256 h 1738313"/>
                <a:gd name="connsiteX108" fmla="*/ 376237 w 1270256"/>
                <a:gd name="connsiteY108" fmla="*/ 1278731 h 1738313"/>
                <a:gd name="connsiteX109" fmla="*/ 371475 w 1270256"/>
                <a:gd name="connsiteY109" fmla="*/ 1271588 h 1738313"/>
                <a:gd name="connsiteX110" fmla="*/ 366712 w 1270256"/>
                <a:gd name="connsiteY110" fmla="*/ 1257300 h 1738313"/>
                <a:gd name="connsiteX111" fmla="*/ 359568 w 1270256"/>
                <a:gd name="connsiteY111" fmla="*/ 1240631 h 1738313"/>
                <a:gd name="connsiteX112" fmla="*/ 357187 w 1270256"/>
                <a:gd name="connsiteY112" fmla="*/ 1231106 h 1738313"/>
                <a:gd name="connsiteX113" fmla="*/ 347662 w 1270256"/>
                <a:gd name="connsiteY113" fmla="*/ 1212056 h 1738313"/>
                <a:gd name="connsiteX114" fmla="*/ 342900 w 1270256"/>
                <a:gd name="connsiteY114" fmla="*/ 1195388 h 1738313"/>
                <a:gd name="connsiteX115" fmla="*/ 335756 w 1270256"/>
                <a:gd name="connsiteY115" fmla="*/ 1185863 h 1738313"/>
                <a:gd name="connsiteX116" fmla="*/ 328612 w 1270256"/>
                <a:gd name="connsiteY116" fmla="*/ 1162050 h 1738313"/>
                <a:gd name="connsiteX117" fmla="*/ 323850 w 1270256"/>
                <a:gd name="connsiteY117" fmla="*/ 1147763 h 1738313"/>
                <a:gd name="connsiteX118" fmla="*/ 319087 w 1270256"/>
                <a:gd name="connsiteY118" fmla="*/ 1138238 h 1738313"/>
                <a:gd name="connsiteX119" fmla="*/ 314325 w 1270256"/>
                <a:gd name="connsiteY119" fmla="*/ 1123950 h 1738313"/>
                <a:gd name="connsiteX120" fmla="*/ 309562 w 1270256"/>
                <a:gd name="connsiteY120" fmla="*/ 1114425 h 1738313"/>
                <a:gd name="connsiteX121" fmla="*/ 302418 w 1270256"/>
                <a:gd name="connsiteY121" fmla="*/ 1090613 h 1738313"/>
                <a:gd name="connsiteX122" fmla="*/ 297656 w 1270256"/>
                <a:gd name="connsiteY122" fmla="*/ 1076325 h 1738313"/>
                <a:gd name="connsiteX123" fmla="*/ 295275 w 1270256"/>
                <a:gd name="connsiteY123" fmla="*/ 1066800 h 1738313"/>
                <a:gd name="connsiteX124" fmla="*/ 290512 w 1270256"/>
                <a:gd name="connsiteY124" fmla="*/ 1052513 h 1738313"/>
                <a:gd name="connsiteX125" fmla="*/ 280987 w 1270256"/>
                <a:gd name="connsiteY125" fmla="*/ 1016794 h 1738313"/>
                <a:gd name="connsiteX126" fmla="*/ 276225 w 1270256"/>
                <a:gd name="connsiteY126" fmla="*/ 981075 h 1738313"/>
                <a:gd name="connsiteX127" fmla="*/ 271462 w 1270256"/>
                <a:gd name="connsiteY127" fmla="*/ 969169 h 1738313"/>
                <a:gd name="connsiteX128" fmla="*/ 266700 w 1270256"/>
                <a:gd name="connsiteY128" fmla="*/ 942975 h 1738313"/>
                <a:gd name="connsiteX129" fmla="*/ 264318 w 1270256"/>
                <a:gd name="connsiteY129" fmla="*/ 933450 h 1738313"/>
                <a:gd name="connsiteX130" fmla="*/ 259556 w 1270256"/>
                <a:gd name="connsiteY130" fmla="*/ 923925 h 1738313"/>
                <a:gd name="connsiteX131" fmla="*/ 257175 w 1270256"/>
                <a:gd name="connsiteY131" fmla="*/ 907256 h 1738313"/>
                <a:gd name="connsiteX132" fmla="*/ 254793 w 1270256"/>
                <a:gd name="connsiteY132" fmla="*/ 900113 h 1738313"/>
                <a:gd name="connsiteX133" fmla="*/ 250031 w 1270256"/>
                <a:gd name="connsiteY133" fmla="*/ 862013 h 1738313"/>
                <a:gd name="connsiteX134" fmla="*/ 245268 w 1270256"/>
                <a:gd name="connsiteY134" fmla="*/ 845344 h 1738313"/>
                <a:gd name="connsiteX135" fmla="*/ 240506 w 1270256"/>
                <a:gd name="connsiteY135" fmla="*/ 819150 h 1738313"/>
                <a:gd name="connsiteX136" fmla="*/ 238125 w 1270256"/>
                <a:gd name="connsiteY136" fmla="*/ 809625 h 1738313"/>
                <a:gd name="connsiteX137" fmla="*/ 228600 w 1270256"/>
                <a:gd name="connsiteY137" fmla="*/ 785813 h 1738313"/>
                <a:gd name="connsiteX138" fmla="*/ 223837 w 1270256"/>
                <a:gd name="connsiteY138" fmla="*/ 766763 h 1738313"/>
                <a:gd name="connsiteX139" fmla="*/ 219075 w 1270256"/>
                <a:gd name="connsiteY139" fmla="*/ 745331 h 1738313"/>
                <a:gd name="connsiteX140" fmla="*/ 214312 w 1270256"/>
                <a:gd name="connsiteY140" fmla="*/ 731044 h 1738313"/>
                <a:gd name="connsiteX141" fmla="*/ 211931 w 1270256"/>
                <a:gd name="connsiteY141" fmla="*/ 723900 h 1738313"/>
                <a:gd name="connsiteX142" fmla="*/ 209550 w 1270256"/>
                <a:gd name="connsiteY142" fmla="*/ 714375 h 1738313"/>
                <a:gd name="connsiteX143" fmla="*/ 207168 w 1270256"/>
                <a:gd name="connsiteY143" fmla="*/ 702469 h 1738313"/>
                <a:gd name="connsiteX144" fmla="*/ 202406 w 1270256"/>
                <a:gd name="connsiteY144" fmla="*/ 692944 h 1738313"/>
                <a:gd name="connsiteX145" fmla="*/ 197643 w 1270256"/>
                <a:gd name="connsiteY145" fmla="*/ 671513 h 1738313"/>
                <a:gd name="connsiteX146" fmla="*/ 195262 w 1270256"/>
                <a:gd name="connsiteY146" fmla="*/ 659606 h 1738313"/>
                <a:gd name="connsiteX147" fmla="*/ 190500 w 1270256"/>
                <a:gd name="connsiteY147" fmla="*/ 650081 h 1738313"/>
                <a:gd name="connsiteX148" fmla="*/ 188118 w 1270256"/>
                <a:gd name="connsiteY148" fmla="*/ 640556 h 1738313"/>
                <a:gd name="connsiteX149" fmla="*/ 185737 w 1270256"/>
                <a:gd name="connsiteY149" fmla="*/ 633413 h 1738313"/>
                <a:gd name="connsiteX150" fmla="*/ 178593 w 1270256"/>
                <a:gd name="connsiteY150" fmla="*/ 604838 h 1738313"/>
                <a:gd name="connsiteX151" fmla="*/ 176212 w 1270256"/>
                <a:gd name="connsiteY151" fmla="*/ 595313 h 1738313"/>
                <a:gd name="connsiteX152" fmla="*/ 171450 w 1270256"/>
                <a:gd name="connsiteY152" fmla="*/ 585788 h 1738313"/>
                <a:gd name="connsiteX153" fmla="*/ 166687 w 1270256"/>
                <a:gd name="connsiteY153" fmla="*/ 557213 h 1738313"/>
                <a:gd name="connsiteX154" fmla="*/ 164306 w 1270256"/>
                <a:gd name="connsiteY154" fmla="*/ 550069 h 1738313"/>
                <a:gd name="connsiteX155" fmla="*/ 161925 w 1270256"/>
                <a:gd name="connsiteY155" fmla="*/ 540544 h 1738313"/>
                <a:gd name="connsiteX156" fmla="*/ 154781 w 1270256"/>
                <a:gd name="connsiteY156" fmla="*/ 516731 h 1738313"/>
                <a:gd name="connsiteX157" fmla="*/ 147637 w 1270256"/>
                <a:gd name="connsiteY157" fmla="*/ 490538 h 1738313"/>
                <a:gd name="connsiteX158" fmla="*/ 142875 w 1270256"/>
                <a:gd name="connsiteY158" fmla="*/ 469106 h 1738313"/>
                <a:gd name="connsiteX159" fmla="*/ 140493 w 1270256"/>
                <a:gd name="connsiteY159" fmla="*/ 461963 h 1738313"/>
                <a:gd name="connsiteX160" fmla="*/ 135731 w 1270256"/>
                <a:gd name="connsiteY160" fmla="*/ 426244 h 1738313"/>
                <a:gd name="connsiteX161" fmla="*/ 133350 w 1270256"/>
                <a:gd name="connsiteY161" fmla="*/ 419100 h 1738313"/>
                <a:gd name="connsiteX162" fmla="*/ 130968 w 1270256"/>
                <a:gd name="connsiteY162" fmla="*/ 409575 h 1738313"/>
                <a:gd name="connsiteX163" fmla="*/ 126206 w 1270256"/>
                <a:gd name="connsiteY163" fmla="*/ 371475 h 1738313"/>
                <a:gd name="connsiteX164" fmla="*/ 123825 w 1270256"/>
                <a:gd name="connsiteY164" fmla="*/ 354806 h 1738313"/>
                <a:gd name="connsiteX165" fmla="*/ 121443 w 1270256"/>
                <a:gd name="connsiteY165" fmla="*/ 333375 h 1738313"/>
                <a:gd name="connsiteX166" fmla="*/ 116681 w 1270256"/>
                <a:gd name="connsiteY166" fmla="*/ 297656 h 1738313"/>
                <a:gd name="connsiteX167" fmla="*/ 111918 w 1270256"/>
                <a:gd name="connsiteY167" fmla="*/ 252413 h 1738313"/>
                <a:gd name="connsiteX168" fmla="*/ 109537 w 1270256"/>
                <a:gd name="connsiteY168" fmla="*/ 233363 h 1738313"/>
                <a:gd name="connsiteX169" fmla="*/ 107156 w 1270256"/>
                <a:gd name="connsiteY169" fmla="*/ 145256 h 1738313"/>
                <a:gd name="connsiteX170" fmla="*/ 104775 w 1270256"/>
                <a:gd name="connsiteY170" fmla="*/ 130969 h 1738313"/>
                <a:gd name="connsiteX171" fmla="*/ 102393 w 1270256"/>
                <a:gd name="connsiteY171" fmla="*/ 97631 h 1738313"/>
                <a:gd name="connsiteX172" fmla="*/ 100012 w 1270256"/>
                <a:gd name="connsiteY172" fmla="*/ 88106 h 1738313"/>
                <a:gd name="connsiteX173" fmla="*/ 95250 w 1270256"/>
                <a:gd name="connsiteY173" fmla="*/ 59531 h 1738313"/>
                <a:gd name="connsiteX174" fmla="*/ 90487 w 1270256"/>
                <a:gd name="connsiteY174" fmla="*/ 52388 h 1738313"/>
                <a:gd name="connsiteX175" fmla="*/ 71437 w 1270256"/>
                <a:gd name="connsiteY175" fmla="*/ 0 h 173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70256" h="1738313">
                  <a:moveTo>
                    <a:pt x="71437" y="0"/>
                  </a:moveTo>
                  <a:lnTo>
                    <a:pt x="71437" y="0"/>
                  </a:lnTo>
                  <a:cubicBezTo>
                    <a:pt x="63220" y="73963"/>
                    <a:pt x="71437" y="-17724"/>
                    <a:pt x="71437" y="35719"/>
                  </a:cubicBezTo>
                  <a:cubicBezTo>
                    <a:pt x="71437" y="74621"/>
                    <a:pt x="70496" y="113525"/>
                    <a:pt x="69056" y="152400"/>
                  </a:cubicBezTo>
                  <a:cubicBezTo>
                    <a:pt x="68698" y="162073"/>
                    <a:pt x="64225" y="169342"/>
                    <a:pt x="61912" y="178594"/>
                  </a:cubicBezTo>
                  <a:lnTo>
                    <a:pt x="57150" y="197644"/>
                  </a:lnTo>
                  <a:cubicBezTo>
                    <a:pt x="56356" y="260350"/>
                    <a:pt x="56146" y="323067"/>
                    <a:pt x="54768" y="385763"/>
                  </a:cubicBezTo>
                  <a:cubicBezTo>
                    <a:pt x="53873" y="426476"/>
                    <a:pt x="47554" y="406838"/>
                    <a:pt x="57150" y="454819"/>
                  </a:cubicBezTo>
                  <a:cubicBezTo>
                    <a:pt x="57711" y="457625"/>
                    <a:pt x="60325" y="459582"/>
                    <a:pt x="61912" y="461963"/>
                  </a:cubicBezTo>
                  <a:cubicBezTo>
                    <a:pt x="61118" y="483394"/>
                    <a:pt x="60912" y="504855"/>
                    <a:pt x="59531" y="526256"/>
                  </a:cubicBezTo>
                  <a:cubicBezTo>
                    <a:pt x="59320" y="529522"/>
                    <a:pt x="57735" y="532561"/>
                    <a:pt x="57150" y="535781"/>
                  </a:cubicBezTo>
                  <a:cubicBezTo>
                    <a:pt x="52772" y="559859"/>
                    <a:pt x="57277" y="544923"/>
                    <a:pt x="52387" y="559594"/>
                  </a:cubicBezTo>
                  <a:cubicBezTo>
                    <a:pt x="46702" y="599396"/>
                    <a:pt x="52306" y="556192"/>
                    <a:pt x="47625" y="633413"/>
                  </a:cubicBezTo>
                  <a:cubicBezTo>
                    <a:pt x="47190" y="640587"/>
                    <a:pt x="45894" y="647686"/>
                    <a:pt x="45243" y="654844"/>
                  </a:cubicBezTo>
                  <a:cubicBezTo>
                    <a:pt x="43512" y="673882"/>
                    <a:pt x="41843" y="692927"/>
                    <a:pt x="40481" y="711994"/>
                  </a:cubicBezTo>
                  <a:cubicBezTo>
                    <a:pt x="39687" y="723106"/>
                    <a:pt x="39156" y="734241"/>
                    <a:pt x="38100" y="745331"/>
                  </a:cubicBezTo>
                  <a:cubicBezTo>
                    <a:pt x="37568" y="750918"/>
                    <a:pt x="36338" y="756422"/>
                    <a:pt x="35718" y="762000"/>
                  </a:cubicBezTo>
                  <a:cubicBezTo>
                    <a:pt x="34750" y="770714"/>
                    <a:pt x="34496" y="779504"/>
                    <a:pt x="33337" y="788194"/>
                  </a:cubicBezTo>
                  <a:cubicBezTo>
                    <a:pt x="32905" y="791438"/>
                    <a:pt x="31541" y="794499"/>
                    <a:pt x="30956" y="797719"/>
                  </a:cubicBezTo>
                  <a:cubicBezTo>
                    <a:pt x="26580" y="821792"/>
                    <a:pt x="31084" y="806864"/>
                    <a:pt x="26193" y="821531"/>
                  </a:cubicBezTo>
                  <a:cubicBezTo>
                    <a:pt x="25399" y="829469"/>
                    <a:pt x="25025" y="837459"/>
                    <a:pt x="23812" y="845344"/>
                  </a:cubicBezTo>
                  <a:cubicBezTo>
                    <a:pt x="23430" y="847825"/>
                    <a:pt x="21880" y="850018"/>
                    <a:pt x="21431" y="852488"/>
                  </a:cubicBezTo>
                  <a:cubicBezTo>
                    <a:pt x="18839" y="866744"/>
                    <a:pt x="18716" y="881013"/>
                    <a:pt x="16668" y="895350"/>
                  </a:cubicBezTo>
                  <a:cubicBezTo>
                    <a:pt x="16205" y="898590"/>
                    <a:pt x="15081" y="901700"/>
                    <a:pt x="14287" y="904875"/>
                  </a:cubicBezTo>
                  <a:cubicBezTo>
                    <a:pt x="13493" y="916781"/>
                    <a:pt x="12487" y="928675"/>
                    <a:pt x="11906" y="940594"/>
                  </a:cubicBezTo>
                  <a:cubicBezTo>
                    <a:pt x="10217" y="975229"/>
                    <a:pt x="9811" y="1010692"/>
                    <a:pt x="7143" y="1045369"/>
                  </a:cubicBezTo>
                  <a:cubicBezTo>
                    <a:pt x="6652" y="1051750"/>
                    <a:pt x="5556" y="1058069"/>
                    <a:pt x="4762" y="1064419"/>
                  </a:cubicBezTo>
                  <a:cubicBezTo>
                    <a:pt x="3968" y="1081881"/>
                    <a:pt x="3506" y="1099362"/>
                    <a:pt x="2381" y="1116806"/>
                  </a:cubicBezTo>
                  <a:cubicBezTo>
                    <a:pt x="1918" y="1123979"/>
                    <a:pt x="0" y="1131050"/>
                    <a:pt x="0" y="1138238"/>
                  </a:cubicBezTo>
                  <a:cubicBezTo>
                    <a:pt x="0" y="1249366"/>
                    <a:pt x="454" y="1360502"/>
                    <a:pt x="2381" y="1471613"/>
                  </a:cubicBezTo>
                  <a:cubicBezTo>
                    <a:pt x="2595" y="1483976"/>
                    <a:pt x="5609" y="1544215"/>
                    <a:pt x="9525" y="1571625"/>
                  </a:cubicBezTo>
                  <a:cubicBezTo>
                    <a:pt x="10097" y="1575632"/>
                    <a:pt x="11241" y="1579539"/>
                    <a:pt x="11906" y="1583531"/>
                  </a:cubicBezTo>
                  <a:cubicBezTo>
                    <a:pt x="14492" y="1599047"/>
                    <a:pt x="15774" y="1612683"/>
                    <a:pt x="16668" y="1628775"/>
                  </a:cubicBezTo>
                  <a:cubicBezTo>
                    <a:pt x="17726" y="1647812"/>
                    <a:pt x="5568" y="1672443"/>
                    <a:pt x="19050" y="1685925"/>
                  </a:cubicBezTo>
                  <a:cubicBezTo>
                    <a:pt x="32532" y="1699407"/>
                    <a:pt x="57150" y="1687512"/>
                    <a:pt x="76200" y="1688306"/>
                  </a:cubicBezTo>
                  <a:cubicBezTo>
                    <a:pt x="109250" y="1699324"/>
                    <a:pt x="80275" y="1691118"/>
                    <a:pt x="145256" y="1695450"/>
                  </a:cubicBezTo>
                  <a:cubicBezTo>
                    <a:pt x="150856" y="1695823"/>
                    <a:pt x="156329" y="1697400"/>
                    <a:pt x="161925" y="1697831"/>
                  </a:cubicBezTo>
                  <a:cubicBezTo>
                    <a:pt x="176982" y="1698989"/>
                    <a:pt x="192087" y="1699419"/>
                    <a:pt x="207168" y="1700213"/>
                  </a:cubicBezTo>
                  <a:cubicBezTo>
                    <a:pt x="211931" y="1701007"/>
                    <a:pt x="216743" y="1701547"/>
                    <a:pt x="221456" y="1702594"/>
                  </a:cubicBezTo>
                  <a:cubicBezTo>
                    <a:pt x="227035" y="1703834"/>
                    <a:pt x="232253" y="1707203"/>
                    <a:pt x="238125" y="1707356"/>
                  </a:cubicBezTo>
                  <a:cubicBezTo>
                    <a:pt x="296055" y="1708861"/>
                    <a:pt x="354012" y="1708944"/>
                    <a:pt x="411956" y="1709738"/>
                  </a:cubicBezTo>
                  <a:cubicBezTo>
                    <a:pt x="417512" y="1710532"/>
                    <a:pt x="423103" y="1711115"/>
                    <a:pt x="428625" y="1712119"/>
                  </a:cubicBezTo>
                  <a:cubicBezTo>
                    <a:pt x="431845" y="1712704"/>
                    <a:pt x="434894" y="1714174"/>
                    <a:pt x="438150" y="1714500"/>
                  </a:cubicBezTo>
                  <a:cubicBezTo>
                    <a:pt x="451624" y="1715847"/>
                    <a:pt x="514118" y="1718775"/>
                    <a:pt x="523875" y="1719263"/>
                  </a:cubicBezTo>
                  <a:cubicBezTo>
                    <a:pt x="537408" y="1722646"/>
                    <a:pt x="554568" y="1727050"/>
                    <a:pt x="566737" y="1728788"/>
                  </a:cubicBezTo>
                  <a:cubicBezTo>
                    <a:pt x="573758" y="1729791"/>
                    <a:pt x="637241" y="1733355"/>
                    <a:pt x="640556" y="1733550"/>
                  </a:cubicBezTo>
                  <a:cubicBezTo>
                    <a:pt x="652316" y="1735510"/>
                    <a:pt x="667215" y="1738313"/>
                    <a:pt x="678656" y="1738313"/>
                  </a:cubicBezTo>
                  <a:cubicBezTo>
                    <a:pt x="689797" y="1738313"/>
                    <a:pt x="700881" y="1736725"/>
                    <a:pt x="711993" y="1735931"/>
                  </a:cubicBezTo>
                  <a:cubicBezTo>
                    <a:pt x="716756" y="1734344"/>
                    <a:pt x="721438" y="1732490"/>
                    <a:pt x="726281" y="1731169"/>
                  </a:cubicBezTo>
                  <a:cubicBezTo>
                    <a:pt x="730186" y="1730104"/>
                    <a:pt x="734310" y="1729951"/>
                    <a:pt x="738187" y="1728788"/>
                  </a:cubicBezTo>
                  <a:cubicBezTo>
                    <a:pt x="749132" y="1725504"/>
                    <a:pt x="747971" y="1723960"/>
                    <a:pt x="757237" y="1721644"/>
                  </a:cubicBezTo>
                  <a:cubicBezTo>
                    <a:pt x="770388" y="1718357"/>
                    <a:pt x="778080" y="1718369"/>
                    <a:pt x="792956" y="1716881"/>
                  </a:cubicBezTo>
                  <a:cubicBezTo>
                    <a:pt x="969907" y="1719066"/>
                    <a:pt x="1083701" y="1721806"/>
                    <a:pt x="1269206" y="1716881"/>
                  </a:cubicBezTo>
                  <a:cubicBezTo>
                    <a:pt x="1274224" y="1716748"/>
                    <a:pt x="1259899" y="1712742"/>
                    <a:pt x="1254918" y="1712119"/>
                  </a:cubicBezTo>
                  <a:cubicBezTo>
                    <a:pt x="1249266" y="1711413"/>
                    <a:pt x="1228458" y="1709075"/>
                    <a:pt x="1221581" y="1707356"/>
                  </a:cubicBezTo>
                  <a:cubicBezTo>
                    <a:pt x="1216711" y="1706138"/>
                    <a:pt x="1212163" y="1703812"/>
                    <a:pt x="1207293" y="1702594"/>
                  </a:cubicBezTo>
                  <a:cubicBezTo>
                    <a:pt x="1199440" y="1700631"/>
                    <a:pt x="1191360" y="1699685"/>
                    <a:pt x="1183481" y="1697831"/>
                  </a:cubicBezTo>
                  <a:cubicBezTo>
                    <a:pt x="1163870" y="1693217"/>
                    <a:pt x="1168989" y="1691675"/>
                    <a:pt x="1147762" y="1690688"/>
                  </a:cubicBezTo>
                  <a:cubicBezTo>
                    <a:pt x="1119999" y="1689397"/>
                    <a:pt x="1092199" y="1689100"/>
                    <a:pt x="1064418" y="1688306"/>
                  </a:cubicBezTo>
                  <a:cubicBezTo>
                    <a:pt x="1010287" y="1668009"/>
                    <a:pt x="1073814" y="1690436"/>
                    <a:pt x="1031081" y="1678781"/>
                  </a:cubicBezTo>
                  <a:cubicBezTo>
                    <a:pt x="1026957" y="1677656"/>
                    <a:pt x="1023230" y="1675371"/>
                    <a:pt x="1019175" y="1674019"/>
                  </a:cubicBezTo>
                  <a:cubicBezTo>
                    <a:pt x="1013693" y="1672192"/>
                    <a:pt x="1008137" y="1670555"/>
                    <a:pt x="1002506" y="1669256"/>
                  </a:cubicBezTo>
                  <a:cubicBezTo>
                    <a:pt x="983948" y="1664973"/>
                    <a:pt x="977184" y="1667689"/>
                    <a:pt x="954881" y="1662113"/>
                  </a:cubicBezTo>
                  <a:cubicBezTo>
                    <a:pt x="948531" y="1660525"/>
                    <a:pt x="942087" y="1659275"/>
                    <a:pt x="935831" y="1657350"/>
                  </a:cubicBezTo>
                  <a:cubicBezTo>
                    <a:pt x="931746" y="1656093"/>
                    <a:pt x="928090" y="1653549"/>
                    <a:pt x="923925" y="1652588"/>
                  </a:cubicBezTo>
                  <a:cubicBezTo>
                    <a:pt x="892550" y="1645347"/>
                    <a:pt x="916405" y="1654216"/>
                    <a:pt x="892968" y="1647825"/>
                  </a:cubicBezTo>
                  <a:cubicBezTo>
                    <a:pt x="883630" y="1645279"/>
                    <a:pt x="877289" y="1642948"/>
                    <a:pt x="869156" y="1638300"/>
                  </a:cubicBezTo>
                  <a:cubicBezTo>
                    <a:pt x="866671" y="1636880"/>
                    <a:pt x="864627" y="1634700"/>
                    <a:pt x="862012" y="1633538"/>
                  </a:cubicBezTo>
                  <a:cubicBezTo>
                    <a:pt x="848231" y="1627413"/>
                    <a:pt x="843840" y="1629069"/>
                    <a:pt x="828675" y="1624013"/>
                  </a:cubicBezTo>
                  <a:cubicBezTo>
                    <a:pt x="826294" y="1623219"/>
                    <a:pt x="824007" y="1622044"/>
                    <a:pt x="821531" y="1621631"/>
                  </a:cubicBezTo>
                  <a:cubicBezTo>
                    <a:pt x="814441" y="1620449"/>
                    <a:pt x="807244" y="1620044"/>
                    <a:pt x="800100" y="1619250"/>
                  </a:cubicBezTo>
                  <a:cubicBezTo>
                    <a:pt x="796131" y="1617663"/>
                    <a:pt x="792340" y="1615525"/>
                    <a:pt x="788193" y="1614488"/>
                  </a:cubicBezTo>
                  <a:cubicBezTo>
                    <a:pt x="782748" y="1613127"/>
                    <a:pt x="777072" y="1612960"/>
                    <a:pt x="771525" y="1612106"/>
                  </a:cubicBezTo>
                  <a:cubicBezTo>
                    <a:pt x="766753" y="1611372"/>
                    <a:pt x="761921" y="1610896"/>
                    <a:pt x="757237" y="1609725"/>
                  </a:cubicBezTo>
                  <a:cubicBezTo>
                    <a:pt x="731530" y="1603299"/>
                    <a:pt x="753134" y="1607591"/>
                    <a:pt x="733425" y="1600200"/>
                  </a:cubicBezTo>
                  <a:cubicBezTo>
                    <a:pt x="702446" y="1588582"/>
                    <a:pt x="749545" y="1609745"/>
                    <a:pt x="711993" y="1593056"/>
                  </a:cubicBezTo>
                  <a:cubicBezTo>
                    <a:pt x="708749" y="1591614"/>
                    <a:pt x="705550" y="1590055"/>
                    <a:pt x="702468" y="1588294"/>
                  </a:cubicBezTo>
                  <a:cubicBezTo>
                    <a:pt x="699983" y="1586874"/>
                    <a:pt x="697940" y="1584693"/>
                    <a:pt x="695325" y="1583531"/>
                  </a:cubicBezTo>
                  <a:cubicBezTo>
                    <a:pt x="690737" y="1581492"/>
                    <a:pt x="685800" y="1580356"/>
                    <a:pt x="681037" y="1578769"/>
                  </a:cubicBezTo>
                  <a:lnTo>
                    <a:pt x="673893" y="1576388"/>
                  </a:lnTo>
                  <a:cubicBezTo>
                    <a:pt x="656496" y="1564788"/>
                    <a:pt x="678365" y="1578943"/>
                    <a:pt x="657225" y="1566863"/>
                  </a:cubicBezTo>
                  <a:cubicBezTo>
                    <a:pt x="654740" y="1565443"/>
                    <a:pt x="652566" y="1563520"/>
                    <a:pt x="650081" y="1562100"/>
                  </a:cubicBezTo>
                  <a:cubicBezTo>
                    <a:pt x="646999" y="1560339"/>
                    <a:pt x="643510" y="1559307"/>
                    <a:pt x="640556" y="1557338"/>
                  </a:cubicBezTo>
                  <a:cubicBezTo>
                    <a:pt x="633952" y="1552935"/>
                    <a:pt x="628111" y="1547453"/>
                    <a:pt x="621506" y="1543050"/>
                  </a:cubicBezTo>
                  <a:cubicBezTo>
                    <a:pt x="616743" y="1539875"/>
                    <a:pt x="611797" y="1536959"/>
                    <a:pt x="607218" y="1533525"/>
                  </a:cubicBezTo>
                  <a:cubicBezTo>
                    <a:pt x="586160" y="1517732"/>
                    <a:pt x="595698" y="1521749"/>
                    <a:pt x="581025" y="1516856"/>
                  </a:cubicBezTo>
                  <a:cubicBezTo>
                    <a:pt x="578644" y="1514475"/>
                    <a:pt x="576037" y="1512300"/>
                    <a:pt x="573881" y="1509713"/>
                  </a:cubicBezTo>
                  <a:cubicBezTo>
                    <a:pt x="572049" y="1507514"/>
                    <a:pt x="571019" y="1504708"/>
                    <a:pt x="569118" y="1502569"/>
                  </a:cubicBezTo>
                  <a:cubicBezTo>
                    <a:pt x="564643" y="1497535"/>
                    <a:pt x="557843" y="1494305"/>
                    <a:pt x="554831" y="1488281"/>
                  </a:cubicBezTo>
                  <a:cubicBezTo>
                    <a:pt x="553243" y="1485106"/>
                    <a:pt x="552131" y="1481645"/>
                    <a:pt x="550068" y="1478756"/>
                  </a:cubicBezTo>
                  <a:cubicBezTo>
                    <a:pt x="548111" y="1476016"/>
                    <a:pt x="545081" y="1474200"/>
                    <a:pt x="542925" y="1471613"/>
                  </a:cubicBezTo>
                  <a:cubicBezTo>
                    <a:pt x="541093" y="1469414"/>
                    <a:pt x="539750" y="1466850"/>
                    <a:pt x="538162" y="1464469"/>
                  </a:cubicBezTo>
                  <a:cubicBezTo>
                    <a:pt x="537368" y="1462088"/>
                    <a:pt x="537173" y="1459414"/>
                    <a:pt x="535781" y="1457325"/>
                  </a:cubicBezTo>
                  <a:cubicBezTo>
                    <a:pt x="533913" y="1454523"/>
                    <a:pt x="530829" y="1452738"/>
                    <a:pt x="528637" y="1450181"/>
                  </a:cubicBezTo>
                  <a:cubicBezTo>
                    <a:pt x="526054" y="1447168"/>
                    <a:pt x="523800" y="1443886"/>
                    <a:pt x="521493" y="1440656"/>
                  </a:cubicBezTo>
                  <a:cubicBezTo>
                    <a:pt x="514843" y="1431347"/>
                    <a:pt x="511471" y="1423491"/>
                    <a:pt x="502443" y="1414463"/>
                  </a:cubicBezTo>
                  <a:cubicBezTo>
                    <a:pt x="496887" y="1408907"/>
                    <a:pt x="490134" y="1404332"/>
                    <a:pt x="485775" y="1397794"/>
                  </a:cubicBezTo>
                  <a:cubicBezTo>
                    <a:pt x="480232" y="1389480"/>
                    <a:pt x="476856" y="1382390"/>
                    <a:pt x="469106" y="1376363"/>
                  </a:cubicBezTo>
                  <a:cubicBezTo>
                    <a:pt x="464588" y="1372849"/>
                    <a:pt x="454818" y="1366838"/>
                    <a:pt x="454818" y="1366838"/>
                  </a:cubicBezTo>
                  <a:cubicBezTo>
                    <a:pt x="445007" y="1352119"/>
                    <a:pt x="455899" y="1366475"/>
                    <a:pt x="442912" y="1354931"/>
                  </a:cubicBezTo>
                  <a:cubicBezTo>
                    <a:pt x="437878" y="1350457"/>
                    <a:pt x="433387" y="1345406"/>
                    <a:pt x="428625" y="1340644"/>
                  </a:cubicBezTo>
                  <a:lnTo>
                    <a:pt x="421481" y="1333500"/>
                  </a:lnTo>
                  <a:cubicBezTo>
                    <a:pt x="419100" y="1331119"/>
                    <a:pt x="417139" y="1328224"/>
                    <a:pt x="414337" y="1326356"/>
                  </a:cubicBezTo>
                  <a:lnTo>
                    <a:pt x="407193" y="1321594"/>
                  </a:lnTo>
                  <a:cubicBezTo>
                    <a:pt x="405606" y="1319213"/>
                    <a:pt x="404263" y="1316649"/>
                    <a:pt x="402431" y="1314450"/>
                  </a:cubicBezTo>
                  <a:cubicBezTo>
                    <a:pt x="400275" y="1311863"/>
                    <a:pt x="397155" y="1310108"/>
                    <a:pt x="395287" y="1307306"/>
                  </a:cubicBezTo>
                  <a:cubicBezTo>
                    <a:pt x="393895" y="1305218"/>
                    <a:pt x="394028" y="1302408"/>
                    <a:pt x="392906" y="1300163"/>
                  </a:cubicBezTo>
                  <a:cubicBezTo>
                    <a:pt x="388937" y="1292226"/>
                    <a:pt x="388143" y="1293019"/>
                    <a:pt x="381000" y="1288256"/>
                  </a:cubicBezTo>
                  <a:cubicBezTo>
                    <a:pt x="379412" y="1285081"/>
                    <a:pt x="377998" y="1281813"/>
                    <a:pt x="376237" y="1278731"/>
                  </a:cubicBezTo>
                  <a:cubicBezTo>
                    <a:pt x="374817" y="1276246"/>
                    <a:pt x="372637" y="1274203"/>
                    <a:pt x="371475" y="1271588"/>
                  </a:cubicBezTo>
                  <a:cubicBezTo>
                    <a:pt x="369436" y="1267000"/>
                    <a:pt x="368957" y="1261790"/>
                    <a:pt x="366712" y="1257300"/>
                  </a:cubicBezTo>
                  <a:cubicBezTo>
                    <a:pt x="362482" y="1248839"/>
                    <a:pt x="361903" y="1248802"/>
                    <a:pt x="359568" y="1240631"/>
                  </a:cubicBezTo>
                  <a:cubicBezTo>
                    <a:pt x="358669" y="1237484"/>
                    <a:pt x="358446" y="1234127"/>
                    <a:pt x="357187" y="1231106"/>
                  </a:cubicBezTo>
                  <a:cubicBezTo>
                    <a:pt x="354456" y="1224553"/>
                    <a:pt x="347662" y="1212056"/>
                    <a:pt x="347662" y="1212056"/>
                  </a:cubicBezTo>
                  <a:cubicBezTo>
                    <a:pt x="347147" y="1209994"/>
                    <a:pt x="344418" y="1198045"/>
                    <a:pt x="342900" y="1195388"/>
                  </a:cubicBezTo>
                  <a:cubicBezTo>
                    <a:pt x="340931" y="1191942"/>
                    <a:pt x="338137" y="1189038"/>
                    <a:pt x="335756" y="1185863"/>
                  </a:cubicBezTo>
                  <a:cubicBezTo>
                    <a:pt x="332157" y="1171464"/>
                    <a:pt x="334411" y="1179448"/>
                    <a:pt x="328612" y="1162050"/>
                  </a:cubicBezTo>
                  <a:cubicBezTo>
                    <a:pt x="328611" y="1162048"/>
                    <a:pt x="323851" y="1147766"/>
                    <a:pt x="323850" y="1147763"/>
                  </a:cubicBezTo>
                  <a:cubicBezTo>
                    <a:pt x="322262" y="1144588"/>
                    <a:pt x="320405" y="1141534"/>
                    <a:pt x="319087" y="1138238"/>
                  </a:cubicBezTo>
                  <a:cubicBezTo>
                    <a:pt x="317223" y="1133577"/>
                    <a:pt x="316570" y="1128440"/>
                    <a:pt x="314325" y="1123950"/>
                  </a:cubicBezTo>
                  <a:cubicBezTo>
                    <a:pt x="312737" y="1120775"/>
                    <a:pt x="310880" y="1117721"/>
                    <a:pt x="309562" y="1114425"/>
                  </a:cubicBezTo>
                  <a:cubicBezTo>
                    <a:pt x="302836" y="1097610"/>
                    <a:pt x="306624" y="1104632"/>
                    <a:pt x="302418" y="1090613"/>
                  </a:cubicBezTo>
                  <a:cubicBezTo>
                    <a:pt x="300975" y="1085805"/>
                    <a:pt x="298873" y="1081195"/>
                    <a:pt x="297656" y="1076325"/>
                  </a:cubicBezTo>
                  <a:cubicBezTo>
                    <a:pt x="296862" y="1073150"/>
                    <a:pt x="296215" y="1069935"/>
                    <a:pt x="295275" y="1066800"/>
                  </a:cubicBezTo>
                  <a:cubicBezTo>
                    <a:pt x="293832" y="1061992"/>
                    <a:pt x="291601" y="1057414"/>
                    <a:pt x="290512" y="1052513"/>
                  </a:cubicBezTo>
                  <a:cubicBezTo>
                    <a:pt x="284661" y="1026180"/>
                    <a:pt x="288065" y="1038024"/>
                    <a:pt x="280987" y="1016794"/>
                  </a:cubicBezTo>
                  <a:cubicBezTo>
                    <a:pt x="280148" y="1008400"/>
                    <a:pt x="279184" y="990937"/>
                    <a:pt x="276225" y="981075"/>
                  </a:cubicBezTo>
                  <a:cubicBezTo>
                    <a:pt x="274997" y="976981"/>
                    <a:pt x="273050" y="973138"/>
                    <a:pt x="271462" y="969169"/>
                  </a:cubicBezTo>
                  <a:cubicBezTo>
                    <a:pt x="269740" y="958838"/>
                    <a:pt x="268917" y="952952"/>
                    <a:pt x="266700" y="942975"/>
                  </a:cubicBezTo>
                  <a:cubicBezTo>
                    <a:pt x="265990" y="939780"/>
                    <a:pt x="265467" y="936514"/>
                    <a:pt x="264318" y="933450"/>
                  </a:cubicBezTo>
                  <a:cubicBezTo>
                    <a:pt x="263072" y="930126"/>
                    <a:pt x="261143" y="927100"/>
                    <a:pt x="259556" y="923925"/>
                  </a:cubicBezTo>
                  <a:cubicBezTo>
                    <a:pt x="258762" y="918369"/>
                    <a:pt x="258276" y="912760"/>
                    <a:pt x="257175" y="907256"/>
                  </a:cubicBezTo>
                  <a:cubicBezTo>
                    <a:pt x="256683" y="904795"/>
                    <a:pt x="255285" y="902574"/>
                    <a:pt x="254793" y="900113"/>
                  </a:cubicBezTo>
                  <a:cubicBezTo>
                    <a:pt x="252022" y="886262"/>
                    <a:pt x="252229" y="876302"/>
                    <a:pt x="250031" y="862013"/>
                  </a:cubicBezTo>
                  <a:cubicBezTo>
                    <a:pt x="248248" y="850422"/>
                    <a:pt x="247760" y="855309"/>
                    <a:pt x="245268" y="845344"/>
                  </a:cubicBezTo>
                  <a:cubicBezTo>
                    <a:pt x="242716" y="835137"/>
                    <a:pt x="242627" y="829755"/>
                    <a:pt x="240506" y="819150"/>
                  </a:cubicBezTo>
                  <a:cubicBezTo>
                    <a:pt x="239864" y="815941"/>
                    <a:pt x="239274" y="812689"/>
                    <a:pt x="238125" y="809625"/>
                  </a:cubicBezTo>
                  <a:cubicBezTo>
                    <a:pt x="230731" y="789908"/>
                    <a:pt x="235030" y="811531"/>
                    <a:pt x="228600" y="785813"/>
                  </a:cubicBezTo>
                  <a:cubicBezTo>
                    <a:pt x="227012" y="779463"/>
                    <a:pt x="225309" y="773141"/>
                    <a:pt x="223837" y="766763"/>
                  </a:cubicBezTo>
                  <a:cubicBezTo>
                    <a:pt x="221571" y="756945"/>
                    <a:pt x="221825" y="754499"/>
                    <a:pt x="219075" y="745331"/>
                  </a:cubicBezTo>
                  <a:cubicBezTo>
                    <a:pt x="217632" y="740523"/>
                    <a:pt x="215900" y="735806"/>
                    <a:pt x="214312" y="731044"/>
                  </a:cubicBezTo>
                  <a:cubicBezTo>
                    <a:pt x="213518" y="728663"/>
                    <a:pt x="212540" y="726335"/>
                    <a:pt x="211931" y="723900"/>
                  </a:cubicBezTo>
                  <a:cubicBezTo>
                    <a:pt x="211137" y="720725"/>
                    <a:pt x="210260" y="717570"/>
                    <a:pt x="209550" y="714375"/>
                  </a:cubicBezTo>
                  <a:cubicBezTo>
                    <a:pt x="208672" y="710424"/>
                    <a:pt x="208448" y="706309"/>
                    <a:pt x="207168" y="702469"/>
                  </a:cubicBezTo>
                  <a:cubicBezTo>
                    <a:pt x="206045" y="699101"/>
                    <a:pt x="203993" y="696119"/>
                    <a:pt x="202406" y="692944"/>
                  </a:cubicBezTo>
                  <a:cubicBezTo>
                    <a:pt x="195851" y="653610"/>
                    <a:pt x="203508" y="694969"/>
                    <a:pt x="197643" y="671513"/>
                  </a:cubicBezTo>
                  <a:cubicBezTo>
                    <a:pt x="196661" y="667586"/>
                    <a:pt x="196542" y="663446"/>
                    <a:pt x="195262" y="659606"/>
                  </a:cubicBezTo>
                  <a:cubicBezTo>
                    <a:pt x="194140" y="656238"/>
                    <a:pt x="191746" y="653405"/>
                    <a:pt x="190500" y="650081"/>
                  </a:cubicBezTo>
                  <a:cubicBezTo>
                    <a:pt x="189351" y="647017"/>
                    <a:pt x="189017" y="643703"/>
                    <a:pt x="188118" y="640556"/>
                  </a:cubicBezTo>
                  <a:cubicBezTo>
                    <a:pt x="187428" y="638143"/>
                    <a:pt x="186397" y="635834"/>
                    <a:pt x="185737" y="633413"/>
                  </a:cubicBezTo>
                  <a:cubicBezTo>
                    <a:pt x="183154" y="623941"/>
                    <a:pt x="180974" y="614363"/>
                    <a:pt x="178593" y="604838"/>
                  </a:cubicBezTo>
                  <a:cubicBezTo>
                    <a:pt x="177799" y="601663"/>
                    <a:pt x="177675" y="598240"/>
                    <a:pt x="176212" y="595313"/>
                  </a:cubicBezTo>
                  <a:lnTo>
                    <a:pt x="171450" y="585788"/>
                  </a:lnTo>
                  <a:cubicBezTo>
                    <a:pt x="169862" y="576263"/>
                    <a:pt x="168581" y="566682"/>
                    <a:pt x="166687" y="557213"/>
                  </a:cubicBezTo>
                  <a:cubicBezTo>
                    <a:pt x="166195" y="554752"/>
                    <a:pt x="164996" y="552483"/>
                    <a:pt x="164306" y="550069"/>
                  </a:cubicBezTo>
                  <a:cubicBezTo>
                    <a:pt x="163407" y="546922"/>
                    <a:pt x="162510" y="543764"/>
                    <a:pt x="161925" y="540544"/>
                  </a:cubicBezTo>
                  <a:cubicBezTo>
                    <a:pt x="158094" y="519475"/>
                    <a:pt x="163189" y="529344"/>
                    <a:pt x="154781" y="516731"/>
                  </a:cubicBezTo>
                  <a:cubicBezTo>
                    <a:pt x="150129" y="484164"/>
                    <a:pt x="156029" y="512916"/>
                    <a:pt x="147637" y="490538"/>
                  </a:cubicBezTo>
                  <a:cubicBezTo>
                    <a:pt x="145803" y="485648"/>
                    <a:pt x="144007" y="473633"/>
                    <a:pt x="142875" y="469106"/>
                  </a:cubicBezTo>
                  <a:cubicBezTo>
                    <a:pt x="142266" y="466671"/>
                    <a:pt x="141102" y="464398"/>
                    <a:pt x="140493" y="461963"/>
                  </a:cubicBezTo>
                  <a:cubicBezTo>
                    <a:pt x="136150" y="444595"/>
                    <a:pt x="139298" y="449431"/>
                    <a:pt x="135731" y="426244"/>
                  </a:cubicBezTo>
                  <a:cubicBezTo>
                    <a:pt x="135349" y="423763"/>
                    <a:pt x="134040" y="421514"/>
                    <a:pt x="133350" y="419100"/>
                  </a:cubicBezTo>
                  <a:cubicBezTo>
                    <a:pt x="132451" y="415953"/>
                    <a:pt x="131554" y="412795"/>
                    <a:pt x="130968" y="409575"/>
                  </a:cubicBezTo>
                  <a:cubicBezTo>
                    <a:pt x="128673" y="396954"/>
                    <a:pt x="127795" y="384189"/>
                    <a:pt x="126206" y="371475"/>
                  </a:cubicBezTo>
                  <a:cubicBezTo>
                    <a:pt x="125510" y="365906"/>
                    <a:pt x="124521" y="360375"/>
                    <a:pt x="123825" y="354806"/>
                  </a:cubicBezTo>
                  <a:cubicBezTo>
                    <a:pt x="122933" y="347674"/>
                    <a:pt x="122335" y="340507"/>
                    <a:pt x="121443" y="333375"/>
                  </a:cubicBezTo>
                  <a:cubicBezTo>
                    <a:pt x="114308" y="276302"/>
                    <a:pt x="124147" y="361120"/>
                    <a:pt x="116681" y="297656"/>
                  </a:cubicBezTo>
                  <a:cubicBezTo>
                    <a:pt x="111103" y="250241"/>
                    <a:pt x="117586" y="303416"/>
                    <a:pt x="111918" y="252413"/>
                  </a:cubicBezTo>
                  <a:cubicBezTo>
                    <a:pt x="111211" y="246053"/>
                    <a:pt x="110331" y="239713"/>
                    <a:pt x="109537" y="233363"/>
                  </a:cubicBezTo>
                  <a:cubicBezTo>
                    <a:pt x="108743" y="203994"/>
                    <a:pt x="108521" y="174604"/>
                    <a:pt x="107156" y="145256"/>
                  </a:cubicBezTo>
                  <a:cubicBezTo>
                    <a:pt x="106932" y="140433"/>
                    <a:pt x="105255" y="135773"/>
                    <a:pt x="104775" y="130969"/>
                  </a:cubicBezTo>
                  <a:cubicBezTo>
                    <a:pt x="103666" y="119883"/>
                    <a:pt x="103623" y="108704"/>
                    <a:pt x="102393" y="97631"/>
                  </a:cubicBezTo>
                  <a:cubicBezTo>
                    <a:pt x="102032" y="94378"/>
                    <a:pt x="100615" y="91323"/>
                    <a:pt x="100012" y="88106"/>
                  </a:cubicBezTo>
                  <a:cubicBezTo>
                    <a:pt x="98233" y="78615"/>
                    <a:pt x="100607" y="67565"/>
                    <a:pt x="95250" y="59531"/>
                  </a:cubicBezTo>
                  <a:cubicBezTo>
                    <a:pt x="93662" y="57150"/>
                    <a:pt x="92511" y="54412"/>
                    <a:pt x="90487" y="52388"/>
                  </a:cubicBezTo>
                  <a:cubicBezTo>
                    <a:pt x="88463" y="50364"/>
                    <a:pt x="74612" y="8731"/>
                    <a:pt x="71437" y="0"/>
                  </a:cubicBezTo>
                  <a:close/>
                </a:path>
              </a:pathLst>
            </a:custGeom>
            <a:pattFill prst="wdDnDiag">
              <a:fgClr>
                <a:schemeClr val="accent1"/>
              </a:fgClr>
              <a:bgClr>
                <a:schemeClr val="bg1"/>
              </a:bgClr>
            </a:patt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70C0"/>
                  </a:solidFill>
                </a:rPr>
                <a:t>             AUC</a:t>
              </a:r>
            </a:p>
          </p:txBody>
        </p:sp>
        <p:cxnSp>
          <p:nvCxnSpPr>
            <p:cNvPr id="24" name="Straight Arrow Connector 23">
              <a:extLst>
                <a:ext uri="{FF2B5EF4-FFF2-40B4-BE49-F238E27FC236}">
                  <a16:creationId xmlns:a16="http://schemas.microsoft.com/office/drawing/2014/main" id="{6FAF73D0-B3DA-42C9-892B-BC2BE6257DB3}"/>
                </a:ext>
              </a:extLst>
            </p:cNvPr>
            <p:cNvCxnSpPr>
              <a:cxnSpLocks/>
            </p:cNvCxnSpPr>
            <p:nvPr/>
          </p:nvCxnSpPr>
          <p:spPr>
            <a:xfrm flipH="1">
              <a:off x="6859937" y="5185823"/>
              <a:ext cx="629094" cy="200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392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F6A4D-8CCF-4B21-BB49-EB809362911F}"/>
              </a:ext>
            </a:extLst>
          </p:cNvPr>
          <p:cNvSpPr>
            <a:spLocks noGrp="1"/>
          </p:cNvSpPr>
          <p:nvPr>
            <p:ph type="title"/>
          </p:nvPr>
        </p:nvSpPr>
        <p:sp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a:softEdge rad="31750"/>
          </a:effectLst>
        </p:spPr>
        <p:txBody>
          <a:bodyPr/>
          <a:lstStyle/>
          <a:p>
            <a:r>
              <a:rPr lang="en-US" b="1" dirty="0">
                <a:latin typeface="Bradley Hand ITC" panose="03070402050302030203" pitchFamily="66" charset="0"/>
              </a:rPr>
              <a:t>NCA Primary and Derived Parameter Generation</a:t>
            </a:r>
            <a:endParaRPr lang="en-US" b="1" dirty="0"/>
          </a:p>
        </p:txBody>
      </p:sp>
      <mc:AlternateContent xmlns:mc="http://schemas.openxmlformats.org/markup-compatibility/2006">
        <mc:Choice xmlns:pslz="http://schemas.microsoft.com/office/powerpoint/2016/slidezoom" Requires="pslz">
          <p:graphicFrame>
            <p:nvGraphicFramePr>
              <p:cNvPr id="4" name="Slide Zoom 3">
                <a:extLst>
                  <a:ext uri="{FF2B5EF4-FFF2-40B4-BE49-F238E27FC236}">
                    <a16:creationId xmlns:a16="http://schemas.microsoft.com/office/drawing/2014/main" id="{76804F29-75EB-420A-9A88-E9D6D52F7094}"/>
                  </a:ext>
                </a:extLst>
              </p:cNvPr>
              <p:cNvGraphicFramePr>
                <a:graphicFrameLocks noChangeAspect="1"/>
              </p:cNvGraphicFramePr>
              <p:nvPr/>
            </p:nvGraphicFramePr>
            <p:xfrm>
              <a:off x="11353800" y="6311900"/>
              <a:ext cx="759199" cy="427049"/>
            </p:xfrm>
            <a:graphic>
              <a:graphicData uri="http://schemas.microsoft.com/office/powerpoint/2016/slidezoom">
                <pslz:sldZm>
                  <pslz:sldZmObj sldId="277" cId="1871465858">
                    <pslz:zmPr id="{0BF4FFA9-1946-4314-B884-E1EF70155744}" returnToParent="0" transitionDur="1000">
                      <p166:blipFill xmlns:p166="http://schemas.microsoft.com/office/powerpoint/2016/6/main">
                        <a:blip r:embed="rId2"/>
                        <a:stretch>
                          <a:fillRect/>
                        </a:stretch>
                      </p166:blipFill>
                      <p166:spPr xmlns:p166="http://schemas.microsoft.com/office/powerpoint/2016/6/main">
                        <a:xfrm>
                          <a:off x="0" y="0"/>
                          <a:ext cx="759199" cy="427049"/>
                        </a:xfrm>
                        <a:prstGeom prst="rect">
                          <a:avLst/>
                        </a:prstGeom>
                        <a:ln w="3175">
                          <a:solidFill>
                            <a:prstClr val="ltGray"/>
                          </a:solidFill>
                        </a:ln>
                      </p166:spPr>
                    </pslz:zmPr>
                  </pslz:sldZmObj>
                </pslz:sldZm>
              </a:graphicData>
            </a:graphic>
          </p:graphicFrame>
        </mc:Choice>
        <mc:Fallback>
          <p:pic>
            <p:nvPicPr>
              <p:cNvPr id="4" name="Slide Zoom 3">
                <a:hlinkClick r:id="rId3" action="ppaction://hlinksldjump"/>
                <a:extLst>
                  <a:ext uri="{FF2B5EF4-FFF2-40B4-BE49-F238E27FC236}">
                    <a16:creationId xmlns:a16="http://schemas.microsoft.com/office/drawing/2014/main" id="{76804F29-75EB-420A-9A88-E9D6D52F7094}"/>
                  </a:ext>
                </a:extLst>
              </p:cNvPr>
              <p:cNvPicPr>
                <a:picLocks noGrp="1" noRot="1" noChangeAspect="1" noMove="1" noResize="1" noEditPoints="1" noAdjustHandles="1" noChangeArrowheads="1" noChangeShapeType="1"/>
              </p:cNvPicPr>
              <p:nvPr/>
            </p:nvPicPr>
            <p:blipFill>
              <a:blip r:embed="rId2"/>
              <a:stretch>
                <a:fillRect/>
              </a:stretch>
            </p:blipFill>
            <p:spPr>
              <a:xfrm>
                <a:off x="11353800" y="6311900"/>
                <a:ext cx="759199" cy="427049"/>
              </a:xfrm>
              <a:prstGeom prst="rect">
                <a:avLst/>
              </a:prstGeom>
              <a:ln w="3175">
                <a:solidFill>
                  <a:prstClr val="ltGray"/>
                </a:solidFill>
              </a:ln>
            </p:spPr>
          </p:pic>
        </mc:Fallback>
      </mc:AlternateContent>
      <p:pic>
        <p:nvPicPr>
          <p:cNvPr id="9" name="Content Placeholder 8" descr="A picture containing graphical user interface&#10;&#10;Description automatically generated">
            <a:extLst>
              <a:ext uri="{FF2B5EF4-FFF2-40B4-BE49-F238E27FC236}">
                <a16:creationId xmlns:a16="http://schemas.microsoft.com/office/drawing/2014/main" id="{70A458BA-8429-4406-BDAE-D09A4C42A13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49223" y="1705435"/>
            <a:ext cx="9317996" cy="5126535"/>
          </a:xfrm>
        </p:spPr>
      </p:pic>
    </p:spTree>
    <p:extLst>
      <p:ext uri="{BB962C8B-B14F-4D97-AF65-F5344CB8AC3E}">
        <p14:creationId xmlns:p14="http://schemas.microsoft.com/office/powerpoint/2010/main" val="3452591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A3DD680-AF8E-48C1-A682-017D3D0B0C6B}"/>
              </a:ext>
            </a:extLst>
          </p:cNvPr>
          <p:cNvSpPr/>
          <p:nvPr/>
        </p:nvSpPr>
        <p:spPr>
          <a:xfrm>
            <a:off x="-1" y="0"/>
            <a:ext cx="12192001" cy="6858000"/>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rgbClr val="0070C0"/>
                </a:solidFill>
              </a:rPr>
              <a:t>Search</a:t>
            </a:r>
          </a:p>
        </p:txBody>
      </p:sp>
    </p:spTree>
    <p:extLst>
      <p:ext uri="{BB962C8B-B14F-4D97-AF65-F5344CB8AC3E}">
        <p14:creationId xmlns:p14="http://schemas.microsoft.com/office/powerpoint/2010/main" val="712825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E9BB5-827E-4817-85A4-A987342A1590}"/>
              </a:ext>
            </a:extLst>
          </p:cNvPr>
          <p:cNvSpPr>
            <a:spLocks noGrp="1"/>
          </p:cNvSpPr>
          <p:nvPr>
            <p:ph type="title"/>
          </p:nvPr>
        </p:nvSpPr>
        <p:sp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a:softEdge rad="31750"/>
          </a:effectLst>
        </p:spPr>
        <p:txBody>
          <a:bodyPr/>
          <a:lstStyle/>
          <a:p>
            <a:r>
              <a:rPr lang="en-US" b="1" dirty="0">
                <a:latin typeface="Bradley Hand ITC" panose="03070402050302030203" pitchFamily="66" charset="0"/>
              </a:rPr>
              <a:t>Data, Status, Entity Search</a:t>
            </a:r>
          </a:p>
        </p:txBody>
      </p:sp>
      <p:pic>
        <p:nvPicPr>
          <p:cNvPr id="10" name="Picture 9" descr="A picture containing graphical user interface&#10;&#10;Description automatically generated">
            <a:extLst>
              <a:ext uri="{FF2B5EF4-FFF2-40B4-BE49-F238E27FC236}">
                <a16:creationId xmlns:a16="http://schemas.microsoft.com/office/drawing/2014/main" id="{62881C18-CBC0-416D-93B3-8A7BB4292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459" y="1802582"/>
            <a:ext cx="9129252" cy="4987045"/>
          </a:xfrm>
          <a:prstGeom prst="rect">
            <a:avLst/>
          </a:prstGeom>
        </p:spPr>
      </p:pic>
      <mc:AlternateContent xmlns:mc="http://schemas.openxmlformats.org/markup-compatibility/2006">
        <mc:Choice xmlns:pslz="http://schemas.microsoft.com/office/powerpoint/2016/slidezoom" Requires="pslz">
          <p:graphicFrame>
            <p:nvGraphicFramePr>
              <p:cNvPr id="11" name="Slide Zoom 10">
                <a:extLst>
                  <a:ext uri="{FF2B5EF4-FFF2-40B4-BE49-F238E27FC236}">
                    <a16:creationId xmlns:a16="http://schemas.microsoft.com/office/drawing/2014/main" id="{10769643-3B6C-42A5-9A00-EB81B81E75D3}"/>
                  </a:ext>
                </a:extLst>
              </p:cNvPr>
              <p:cNvGraphicFramePr>
                <a:graphicFrameLocks noChangeAspect="1"/>
              </p:cNvGraphicFramePr>
              <p:nvPr>
                <p:extLst>
                  <p:ext uri="{D42A27DB-BD31-4B8C-83A1-F6EECF244321}">
                    <p14:modId xmlns:p14="http://schemas.microsoft.com/office/powerpoint/2010/main" val="673517637"/>
                  </p:ext>
                </p:extLst>
              </p:nvPr>
            </p:nvGraphicFramePr>
            <p:xfrm>
              <a:off x="11353800" y="6311900"/>
              <a:ext cx="759199" cy="427049"/>
            </p:xfrm>
            <a:graphic>
              <a:graphicData uri="http://schemas.microsoft.com/office/powerpoint/2016/slidezoom">
                <pslz:sldZm>
                  <pslz:sldZmObj sldId="277" cId="1871465858">
                    <pslz:zmPr id="{0BF4FFA9-1946-4314-B884-E1EF70155744}" returnToParent="0" transitionDur="1000">
                      <p166:blipFill xmlns:p166="http://schemas.microsoft.com/office/powerpoint/2016/6/main">
                        <a:blip r:embed="rId3"/>
                        <a:stretch>
                          <a:fillRect/>
                        </a:stretch>
                      </p166:blipFill>
                      <p166:spPr xmlns:p166="http://schemas.microsoft.com/office/powerpoint/2016/6/main">
                        <a:xfrm>
                          <a:off x="0" y="0"/>
                          <a:ext cx="759199" cy="427049"/>
                        </a:xfrm>
                        <a:prstGeom prst="rect">
                          <a:avLst/>
                        </a:prstGeom>
                        <a:ln w="3175">
                          <a:solidFill>
                            <a:prstClr val="ltGray"/>
                          </a:solidFill>
                        </a:ln>
                      </p166:spPr>
                    </pslz:zmPr>
                  </pslz:sldZmObj>
                </pslz:sldZm>
              </a:graphicData>
            </a:graphic>
          </p:graphicFrame>
        </mc:Choice>
        <mc:Fallback>
          <p:pic>
            <p:nvPicPr>
              <p:cNvPr id="11" name="Slide Zoom 10">
                <a:hlinkClick r:id="rId4" action="ppaction://hlinksldjump"/>
                <a:extLst>
                  <a:ext uri="{FF2B5EF4-FFF2-40B4-BE49-F238E27FC236}">
                    <a16:creationId xmlns:a16="http://schemas.microsoft.com/office/drawing/2014/main" id="{10769643-3B6C-42A5-9A00-EB81B81E75D3}"/>
                  </a:ext>
                </a:extLst>
              </p:cNvPr>
              <p:cNvPicPr>
                <a:picLocks noGrp="1" noRot="1" noChangeAspect="1" noMove="1" noResize="1" noEditPoints="1" noAdjustHandles="1" noChangeArrowheads="1" noChangeShapeType="1"/>
              </p:cNvPicPr>
              <p:nvPr/>
            </p:nvPicPr>
            <p:blipFill>
              <a:blip r:embed="rId3"/>
              <a:stretch>
                <a:fillRect/>
              </a:stretch>
            </p:blipFill>
            <p:spPr>
              <a:xfrm>
                <a:off x="11353800" y="6311900"/>
                <a:ext cx="759199" cy="427049"/>
              </a:xfrm>
              <a:prstGeom prst="rect">
                <a:avLst/>
              </a:prstGeom>
              <a:ln w="3175">
                <a:solidFill>
                  <a:prstClr val="ltGray"/>
                </a:solidFill>
              </a:ln>
            </p:spPr>
          </p:pic>
        </mc:Fallback>
      </mc:AlternateContent>
    </p:spTree>
    <p:extLst>
      <p:ext uri="{BB962C8B-B14F-4D97-AF65-F5344CB8AC3E}">
        <p14:creationId xmlns:p14="http://schemas.microsoft.com/office/powerpoint/2010/main" val="2190501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A3DD680-AF8E-48C1-A682-017D3D0B0C6B}"/>
              </a:ext>
            </a:extLst>
          </p:cNvPr>
          <p:cNvSpPr/>
          <p:nvPr/>
        </p:nvSpPr>
        <p:spPr>
          <a:xfrm>
            <a:off x="-1" y="0"/>
            <a:ext cx="12192001" cy="6858000"/>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rgbClr val="0070C0"/>
                </a:solidFill>
              </a:rPr>
              <a:t>Open Source</a:t>
            </a:r>
          </a:p>
        </p:txBody>
      </p:sp>
    </p:spTree>
    <p:extLst>
      <p:ext uri="{BB962C8B-B14F-4D97-AF65-F5344CB8AC3E}">
        <p14:creationId xmlns:p14="http://schemas.microsoft.com/office/powerpoint/2010/main" val="452534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527D-6AFD-4109-91E1-5DFE0B29A22F}"/>
              </a:ext>
            </a:extLst>
          </p:cNvPr>
          <p:cNvSpPr>
            <a:spLocks noGrp="1"/>
          </p:cNvSpPr>
          <p:nvPr>
            <p:ph type="title"/>
          </p:nvPr>
        </p:nvSpPr>
        <p:sp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a:softEdge rad="31750"/>
          </a:effectLst>
        </p:spPr>
        <p:txBody>
          <a:bodyPr/>
          <a:lstStyle/>
          <a:p>
            <a:r>
              <a:rPr lang="en-US" b="1" dirty="0">
                <a:latin typeface="Bradley Hand ITC" panose="03070402050302030203" pitchFamily="66" charset="0"/>
              </a:rPr>
              <a:t>Pharmaceutical Open Source Software Consortium (</a:t>
            </a:r>
            <a:r>
              <a:rPr lang="en-US" b="1" dirty="0">
                <a:latin typeface="Bradley Hand ITC" panose="03070402050302030203" pitchFamily="66" charset="0"/>
                <a:hlinkClick r:id="rId2"/>
              </a:rPr>
              <a:t>POSSC</a:t>
            </a:r>
            <a:r>
              <a:rPr lang="en-US" b="1" dirty="0">
                <a:latin typeface="Bradley Hand ITC" panose="03070402050302030203" pitchFamily="66" charset="0"/>
              </a:rPr>
              <a:t>)</a:t>
            </a:r>
            <a:endParaRPr lang="en-US" dirty="0"/>
          </a:p>
        </p:txBody>
      </p:sp>
      <p:sp>
        <p:nvSpPr>
          <p:cNvPr id="3" name="Content Placeholder 2">
            <a:extLst>
              <a:ext uri="{FF2B5EF4-FFF2-40B4-BE49-F238E27FC236}">
                <a16:creationId xmlns:a16="http://schemas.microsoft.com/office/drawing/2014/main" id="{67A245F2-C600-45CB-85A4-63568C3E9E91}"/>
              </a:ext>
            </a:extLst>
          </p:cNvPr>
          <p:cNvSpPr>
            <a:spLocks noGrp="1"/>
          </p:cNvSpPr>
          <p:nvPr>
            <p:ph idx="1"/>
          </p:nvPr>
        </p:nvSpPr>
        <p:spPr>
          <a:xfrm>
            <a:off x="838200" y="1825625"/>
            <a:ext cx="10515600" cy="4913324"/>
          </a:xfrm>
        </p:spPr>
        <p:txBody>
          <a:bodyPr>
            <a:normAutofit fontScale="77500" lnSpcReduction="20000"/>
          </a:bodyPr>
          <a:lstStyle/>
          <a:p>
            <a:r>
              <a:rPr lang="en-US" dirty="0"/>
              <a:t>POSSC was formally established in 2018 in collaboration with 11 Pharma companies</a:t>
            </a:r>
          </a:p>
          <a:p>
            <a:r>
              <a:rPr lang="en-US" dirty="0"/>
              <a:t>Vision for creation of a consortium: promote innovation and collaboration through support to development of open-source software for pharmacokinetic or pharmacometric applications to serve the Clinical Pharmacology and Pharmacometric Community, standardize common elements, strengthen the discipline and ultimately bring new medicines to patients</a:t>
            </a:r>
          </a:p>
          <a:p>
            <a:r>
              <a:rPr lang="en-US" b="1" dirty="0"/>
              <a:t>Feasibility Phase</a:t>
            </a:r>
            <a:r>
              <a:rPr lang="en-US" dirty="0"/>
              <a:t> (current status): formation of the consortium, definition of NCA software requirements, and public solicitation for interest and information to deliver the NCA solution</a:t>
            </a:r>
          </a:p>
          <a:p>
            <a:pPr fontAlgn="base"/>
            <a:r>
              <a:rPr lang="en-US" b="1" dirty="0"/>
              <a:t>Development Phase</a:t>
            </a:r>
            <a:r>
              <a:rPr lang="en-US" dirty="0"/>
              <a:t>: vendor selection, requirements finalization, development initiation</a:t>
            </a:r>
          </a:p>
          <a:p>
            <a:pPr lvl="1" fontAlgn="base"/>
            <a:r>
              <a:rPr lang="en-US" dirty="0"/>
              <a:t>Commence once a decision to proceed has been reached and continue until the first project, NCA software application, is delivered</a:t>
            </a:r>
          </a:p>
          <a:p>
            <a:r>
              <a:rPr lang="en-US" dirty="0"/>
              <a:t> openNCA – Pfizer offer to bootstrap POSSC NCA project – </a:t>
            </a:r>
            <a:r>
              <a:rPr lang="en-US" i="1" dirty="0"/>
              <a:t>status in evaluation</a:t>
            </a:r>
          </a:p>
          <a:p>
            <a:pPr fontAlgn="base"/>
            <a:r>
              <a:rPr lang="en-US" b="1" dirty="0"/>
              <a:t>Goal</a:t>
            </a:r>
            <a:r>
              <a:rPr lang="en-US" dirty="0"/>
              <a:t>: Broaden access, foster collaboration through pharma industry, academia, regulatory agencies, CROs, </a:t>
            </a:r>
            <a:r>
              <a:rPr lang="en-US" dirty="0" err="1"/>
              <a:t>etc</a:t>
            </a:r>
            <a:endParaRPr lang="en-AU" sz="2400" dirty="0">
              <a:solidFill>
                <a:schemeClr val="accent1"/>
              </a:solidFill>
              <a:highlight>
                <a:srgbClr val="FFFF00"/>
              </a:highlight>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68800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527D-6AFD-4109-91E1-5DFE0B29A22F}"/>
              </a:ext>
            </a:extLst>
          </p:cNvPr>
          <p:cNvSpPr>
            <a:spLocks noGrp="1"/>
          </p:cNvSpPr>
          <p:nvPr>
            <p:ph type="title"/>
          </p:nvPr>
        </p:nvSpPr>
        <p:sp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a:softEdge rad="31750"/>
          </a:effectLst>
        </p:spPr>
        <p:txBody>
          <a:bodyPr/>
          <a:lstStyle/>
          <a:p>
            <a:r>
              <a:rPr lang="en-US" b="1" dirty="0">
                <a:latin typeface="Bradley Hand ITC" panose="03070402050302030203" pitchFamily="66" charset="0"/>
              </a:rPr>
              <a:t>openNCA</a:t>
            </a:r>
            <a:endParaRPr lang="en-US" dirty="0"/>
          </a:p>
        </p:txBody>
      </p:sp>
      <p:sp>
        <p:nvSpPr>
          <p:cNvPr id="3" name="Content Placeholder 2">
            <a:extLst>
              <a:ext uri="{FF2B5EF4-FFF2-40B4-BE49-F238E27FC236}">
                <a16:creationId xmlns:a16="http://schemas.microsoft.com/office/drawing/2014/main" id="{67A245F2-C600-45CB-85A4-63568C3E9E91}"/>
              </a:ext>
            </a:extLst>
          </p:cNvPr>
          <p:cNvSpPr>
            <a:spLocks noGrp="1"/>
          </p:cNvSpPr>
          <p:nvPr>
            <p:ph idx="1"/>
          </p:nvPr>
        </p:nvSpPr>
        <p:spPr/>
        <p:txBody>
          <a:bodyPr>
            <a:normAutofit fontScale="92500" lnSpcReduction="10000"/>
          </a:bodyPr>
          <a:lstStyle/>
          <a:p>
            <a:pPr marL="571500" indent="-571500"/>
            <a:r>
              <a:rPr lang="en-US" dirty="0">
                <a:latin typeface="Arial" panose="020B0604020202020204" pitchFamily="34" charset="0"/>
                <a:cs typeface="Arial" panose="020B0604020202020204" pitchFamily="34" charset="0"/>
              </a:rPr>
              <a:t>a novel open-source NCA software solution and environment </a:t>
            </a:r>
          </a:p>
          <a:p>
            <a:pPr marL="1028700" lvl="1" indent="-571500"/>
            <a:r>
              <a:rPr lang="en-US" dirty="0">
                <a:latin typeface="Arial" panose="020B0604020202020204" pitchFamily="34" charset="0"/>
                <a:cs typeface="Arial" panose="020B0604020202020204" pitchFamily="34" charset="0"/>
                <a:hlinkClick r:id="rId2"/>
              </a:rPr>
              <a:t>https://github.com/tensfeldt/opennca</a:t>
            </a:r>
            <a:endParaRPr lang="en-US" dirty="0">
              <a:latin typeface="Arial" panose="020B0604020202020204" pitchFamily="34" charset="0"/>
              <a:cs typeface="Arial" panose="020B0604020202020204" pitchFamily="34" charset="0"/>
            </a:endParaRPr>
          </a:p>
          <a:p>
            <a:pPr marL="571500" indent="-571500"/>
            <a:r>
              <a:rPr lang="en-US" dirty="0">
                <a:latin typeface="Arial" panose="020B0604020202020204" pitchFamily="34" charset="0"/>
                <a:cs typeface="Arial" panose="020B0604020202020204" pitchFamily="34" charset="0"/>
              </a:rPr>
              <a:t>extensible</a:t>
            </a:r>
          </a:p>
          <a:p>
            <a:pPr marL="571500" indent="-571500"/>
            <a:r>
              <a:rPr lang="en-US" dirty="0">
                <a:latin typeface="Arial" panose="020B0604020202020204" pitchFamily="34" charset="0"/>
                <a:cs typeface="Arial" panose="020B0604020202020204" pitchFamily="34" charset="0"/>
              </a:rPr>
              <a:t>qualified for regulatory use with full Software Development Lifecycle (SDLC) controls and documentation</a:t>
            </a:r>
          </a:p>
          <a:p>
            <a:pPr marL="571500" lvl="0" indent="-571500"/>
            <a:r>
              <a:rPr lang="en-US" dirty="0">
                <a:latin typeface="Arial" panose="020B0604020202020204" pitchFamily="34" charset="0"/>
                <a:cs typeface="Arial" panose="020B0604020202020204" pitchFamily="34" charset="0"/>
              </a:rPr>
              <a:t>an example of a qualified industrial application of the R programming language</a:t>
            </a:r>
          </a:p>
          <a:p>
            <a:pPr marL="571500" lvl="0" indent="-571500"/>
            <a:r>
              <a:rPr lang="en-US" dirty="0">
                <a:latin typeface="Arial" panose="020B0604020202020204" pitchFamily="34" charset="0"/>
                <a:cs typeface="Arial" panose="020B0604020202020204" pitchFamily="34" charset="0"/>
              </a:rPr>
              <a:t>a basis for industrial collaboration through open-source software development and innovation for the Clinical Pharmacology and Pharmacometrics disciplines</a:t>
            </a:r>
          </a:p>
          <a:p>
            <a:pPr marL="1028700" lvl="1" indent="-571500"/>
            <a:r>
              <a:rPr lang="en-US" dirty="0">
                <a:latin typeface="Arial" panose="020B0604020202020204" pitchFamily="34" charset="0"/>
                <a:cs typeface="Arial" panose="020B0604020202020204" pitchFamily="34" charset="0"/>
                <a:hlinkClick r:id="rId3"/>
              </a:rPr>
              <a:t>https://possc.org</a:t>
            </a:r>
            <a:endParaRPr lang="en-US" dirty="0">
              <a:latin typeface="Arial" panose="020B0604020202020204" pitchFamily="34" charset="0"/>
              <a:cs typeface="Arial" panose="020B0604020202020204" pitchFamily="34" charset="0"/>
            </a:endParaRPr>
          </a:p>
          <a:p>
            <a:pPr marL="0" indent="0">
              <a:buNone/>
            </a:pPr>
            <a:endParaRPr lang="en-AU" sz="2400" dirty="0">
              <a:solidFill>
                <a:schemeClr val="accent1"/>
              </a:solidFill>
              <a:highlight>
                <a:srgbClr val="FFFF00"/>
              </a:highlight>
              <a:latin typeface="Arial" panose="020B0604020202020204" pitchFamily="34" charset="0"/>
              <a:cs typeface="Arial" panose="020B0604020202020204" pitchFamily="34" charset="0"/>
            </a:endParaRPr>
          </a:p>
          <a:p>
            <a:endParaRPr lang="en-US" dirty="0"/>
          </a:p>
        </p:txBody>
      </p:sp>
      <p:pic>
        <p:nvPicPr>
          <p:cNvPr id="6" name="Picture 5" descr="A picture containing logo&#10;&#10;Description automatically generated">
            <a:extLst>
              <a:ext uri="{FF2B5EF4-FFF2-40B4-BE49-F238E27FC236}">
                <a16:creationId xmlns:a16="http://schemas.microsoft.com/office/drawing/2014/main" id="{A7A982F7-3901-4A4E-9FEE-ECC2FED3E340}"/>
              </a:ext>
            </a:extLst>
          </p:cNvPr>
          <p:cNvPicPr>
            <a:picLocks noChangeAspect="1"/>
          </p:cNvPicPr>
          <p:nvPr/>
        </p:nvPicPr>
        <p:blipFill>
          <a:blip r:embed="rId4"/>
          <a:stretch>
            <a:fillRect/>
          </a:stretch>
        </p:blipFill>
        <p:spPr>
          <a:xfrm>
            <a:off x="9769389" y="512485"/>
            <a:ext cx="1402514" cy="1082801"/>
          </a:xfrm>
          <a:prstGeom prst="rect">
            <a:avLst/>
          </a:prstGeom>
        </p:spPr>
      </p:pic>
    </p:spTree>
    <p:extLst>
      <p:ext uri="{BB962C8B-B14F-4D97-AF65-F5344CB8AC3E}">
        <p14:creationId xmlns:p14="http://schemas.microsoft.com/office/powerpoint/2010/main" val="2189267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527D-6AFD-4109-91E1-5DFE0B29A22F}"/>
              </a:ext>
            </a:extLst>
          </p:cNvPr>
          <p:cNvSpPr>
            <a:spLocks noGrp="1"/>
          </p:cNvSpPr>
          <p:nvPr>
            <p:ph type="title" idx="4294967295"/>
          </p:nvPr>
        </p:nvSpPr>
        <p:spPr>
          <a:xfrm>
            <a:off x="0" y="365125"/>
            <a:ext cx="10515600" cy="1325563"/>
          </a:xfrm>
          <a:solidFill>
            <a:schemeClr val="bg2"/>
          </a:solidFill>
          <a:effectLst>
            <a:softEdge rad="31750"/>
          </a:effectLst>
        </p:spPr>
        <p:txBody>
          <a:bodyPr/>
          <a:lstStyle/>
          <a:p>
            <a:pPr algn="ctr"/>
            <a:r>
              <a:rPr lang="en-US" b="1" dirty="0">
                <a:latin typeface="Bradley Hand ITC" panose="03070402050302030203" pitchFamily="66" charset="0"/>
              </a:rPr>
              <a:t>Thanks for listening!</a:t>
            </a:r>
            <a:endParaRPr lang="en-US" dirty="0"/>
          </a:p>
        </p:txBody>
      </p:sp>
      <mc:AlternateContent xmlns:mc="http://schemas.openxmlformats.org/markup-compatibility/2006">
        <mc:Choice xmlns:pslz="http://schemas.microsoft.com/office/powerpoint/2016/slidezoom" Requires="pslz">
          <p:graphicFrame>
            <p:nvGraphicFramePr>
              <p:cNvPr id="5" name="Slide Zoom 4">
                <a:extLst>
                  <a:ext uri="{FF2B5EF4-FFF2-40B4-BE49-F238E27FC236}">
                    <a16:creationId xmlns:a16="http://schemas.microsoft.com/office/drawing/2014/main" id="{A3721F1C-2754-4F2E-AA2E-357F55956F7F}"/>
                  </a:ext>
                </a:extLst>
              </p:cNvPr>
              <p:cNvGraphicFramePr>
                <a:graphicFrameLocks noChangeAspect="1"/>
              </p:cNvGraphicFramePr>
              <p:nvPr/>
            </p:nvGraphicFramePr>
            <p:xfrm>
              <a:off x="11353800" y="6311900"/>
              <a:ext cx="759199" cy="427049"/>
            </p:xfrm>
            <a:graphic>
              <a:graphicData uri="http://schemas.microsoft.com/office/powerpoint/2016/slidezoom">
                <pslz:sldZm>
                  <pslz:sldZmObj sldId="277" cId="1871465858">
                    <pslz:zmPr id="{0BF4FFA9-1946-4314-B884-E1EF70155744}" returnToParent="0" transitionDur="1000">
                      <p166:blipFill xmlns:p166="http://schemas.microsoft.com/office/powerpoint/2016/6/main">
                        <a:blip r:embed="rId2"/>
                        <a:stretch>
                          <a:fillRect/>
                        </a:stretch>
                      </p166:blipFill>
                      <p166:spPr xmlns:p166="http://schemas.microsoft.com/office/powerpoint/2016/6/main">
                        <a:xfrm>
                          <a:off x="0" y="0"/>
                          <a:ext cx="759199" cy="427049"/>
                        </a:xfrm>
                        <a:prstGeom prst="rect">
                          <a:avLst/>
                        </a:prstGeom>
                        <a:ln w="3175">
                          <a:solidFill>
                            <a:prstClr val="ltGray"/>
                          </a:solidFill>
                        </a:ln>
                      </p166:spPr>
                    </pslz:zmPr>
                  </pslz:sldZmObj>
                </pslz:sldZm>
              </a:graphicData>
            </a:graphic>
          </p:graphicFrame>
        </mc:Choice>
        <mc:Fallback>
          <p:pic>
            <p:nvPicPr>
              <p:cNvPr id="5" name="Slide Zoom 4">
                <a:hlinkClick r:id="rId3" action="ppaction://hlinksldjump"/>
                <a:extLst>
                  <a:ext uri="{FF2B5EF4-FFF2-40B4-BE49-F238E27FC236}">
                    <a16:creationId xmlns:a16="http://schemas.microsoft.com/office/drawing/2014/main" id="{A3721F1C-2754-4F2E-AA2E-357F55956F7F}"/>
                  </a:ext>
                </a:extLst>
              </p:cNvPr>
              <p:cNvPicPr>
                <a:picLocks noGrp="1" noRot="1" noChangeAspect="1" noMove="1" noResize="1" noEditPoints="1" noAdjustHandles="1" noChangeArrowheads="1" noChangeShapeType="1"/>
              </p:cNvPicPr>
              <p:nvPr/>
            </p:nvPicPr>
            <p:blipFill>
              <a:blip r:embed="rId2"/>
              <a:stretch>
                <a:fillRect/>
              </a:stretch>
            </p:blipFill>
            <p:spPr>
              <a:xfrm>
                <a:off x="11353800" y="6311900"/>
                <a:ext cx="759199" cy="427049"/>
              </a:xfrm>
              <a:prstGeom prst="rect">
                <a:avLst/>
              </a:prstGeom>
              <a:ln w="3175">
                <a:solidFill>
                  <a:prstClr val="ltGray"/>
                </a:solidFill>
              </a:ln>
            </p:spPr>
          </p:pic>
        </mc:Fallback>
      </mc:AlternateContent>
      <p:pic>
        <p:nvPicPr>
          <p:cNvPr id="6" name="Picture 5" descr="A picture containing logo&#10;&#10;Description automatically generated">
            <a:extLst>
              <a:ext uri="{FF2B5EF4-FFF2-40B4-BE49-F238E27FC236}">
                <a16:creationId xmlns:a16="http://schemas.microsoft.com/office/drawing/2014/main" id="{090391AD-3AB9-4AB0-B58B-7BAA2052FE13}"/>
              </a:ext>
            </a:extLst>
          </p:cNvPr>
          <p:cNvPicPr>
            <a:picLocks noChangeAspect="1"/>
          </p:cNvPicPr>
          <p:nvPr/>
        </p:nvPicPr>
        <p:blipFill>
          <a:blip r:embed="rId4"/>
          <a:stretch>
            <a:fillRect/>
          </a:stretch>
        </p:blipFill>
        <p:spPr>
          <a:xfrm>
            <a:off x="278802" y="-476384"/>
            <a:ext cx="9919708" cy="7658440"/>
          </a:xfrm>
          <a:prstGeom prst="rect">
            <a:avLst/>
          </a:prstGeom>
        </p:spPr>
      </p:pic>
    </p:spTree>
    <p:extLst>
      <p:ext uri="{BB962C8B-B14F-4D97-AF65-F5344CB8AC3E}">
        <p14:creationId xmlns:p14="http://schemas.microsoft.com/office/powerpoint/2010/main" val="2877262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D35F-39B3-403B-B950-AD297B6A0F10}"/>
              </a:ext>
            </a:extLst>
          </p:cNvPr>
          <p:cNvSpPr>
            <a:spLocks noGrp="1"/>
          </p:cNvSpPr>
          <p:nvPr>
            <p:ph type="title"/>
          </p:nvPr>
        </p:nvSpPr>
        <p:sp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a:softEdge rad="31750"/>
          </a:effectLst>
        </p:spPr>
        <p:txBody>
          <a:bodyPr/>
          <a:lstStyle/>
          <a:p>
            <a:r>
              <a:rPr lang="en-US" b="1" dirty="0">
                <a:latin typeface="Bradley Hand ITC" panose="03070402050302030203" pitchFamily="66" charset="0"/>
              </a:rPr>
              <a:t>what is openNCA?</a:t>
            </a:r>
            <a:endParaRPr lang="en-US" b="1" dirty="0">
              <a:solidFill>
                <a:srgbClr val="0070C0"/>
              </a:solidFill>
            </a:endParaRPr>
          </a:p>
        </p:txBody>
      </p:sp>
      <p:sp>
        <p:nvSpPr>
          <p:cNvPr id="3" name="Content Placeholder 2">
            <a:extLst>
              <a:ext uri="{FF2B5EF4-FFF2-40B4-BE49-F238E27FC236}">
                <a16:creationId xmlns:a16="http://schemas.microsoft.com/office/drawing/2014/main" id="{A38D0CFB-AF12-4507-83FA-B8BD6942AE89}"/>
              </a:ext>
            </a:extLst>
          </p:cNvPr>
          <p:cNvSpPr>
            <a:spLocks noGrp="1"/>
          </p:cNvSpPr>
          <p:nvPr>
            <p:ph idx="1"/>
          </p:nvPr>
        </p:nvSpPr>
        <p:spPr>
          <a:xfrm>
            <a:off x="838200" y="1825624"/>
            <a:ext cx="10515600" cy="4923967"/>
          </a:xfrm>
        </p:spPr>
        <p:txBody>
          <a:bodyPr>
            <a:normAutofit fontScale="92500" lnSpcReduction="10000"/>
          </a:bodyPr>
          <a:lstStyle/>
          <a:p>
            <a:r>
              <a:rPr lang="en-US" sz="2400" dirty="0">
                <a:solidFill>
                  <a:schemeClr val="accent1"/>
                </a:solidFill>
                <a:latin typeface="Arial" panose="020B0604020202020204" pitchFamily="34" charset="0"/>
                <a:cs typeface="Arial" panose="020B0604020202020204" pitchFamily="34" charset="0"/>
              </a:rPr>
              <a:t>Industrial, qualified application leveraging R for data management, analysis and reporting</a:t>
            </a:r>
          </a:p>
          <a:p>
            <a:pPr lvl="1"/>
            <a:r>
              <a:rPr lang="en-US" sz="1800" dirty="0">
                <a:solidFill>
                  <a:schemeClr val="accent1"/>
                </a:solidFill>
                <a:latin typeface="Arial" panose="020B0604020202020204" pitchFamily="34" charset="0"/>
                <a:cs typeface="Arial" panose="020B0604020202020204" pitchFamily="34" charset="0"/>
              </a:rPr>
              <a:t>R based NCA Computation Engine open-source package</a:t>
            </a:r>
          </a:p>
          <a:p>
            <a:pPr lvl="1"/>
            <a:r>
              <a:rPr lang="en-US" sz="1800" dirty="0">
                <a:solidFill>
                  <a:schemeClr val="accent1"/>
                </a:solidFill>
                <a:latin typeface="Arial" panose="020B0604020202020204" pitchFamily="34" charset="0"/>
                <a:cs typeface="Arial" panose="020B0604020202020204" pitchFamily="34" charset="0"/>
              </a:rPr>
              <a:t>Open-source application</a:t>
            </a:r>
          </a:p>
          <a:p>
            <a:pPr marL="0" indent="0">
              <a:buNone/>
            </a:pPr>
            <a:endParaRPr lang="en-US" sz="2400" dirty="0">
              <a:solidFill>
                <a:schemeClr val="accent1"/>
              </a:solidFill>
              <a:latin typeface="Arial" panose="020B0604020202020204" pitchFamily="34" charset="0"/>
              <a:cs typeface="Arial" panose="020B0604020202020204" pitchFamily="34" charset="0"/>
            </a:endParaRPr>
          </a:p>
          <a:p>
            <a:r>
              <a:rPr lang="en-US" sz="2400" dirty="0">
                <a:solidFill>
                  <a:schemeClr val="accent1"/>
                </a:solidFill>
                <a:latin typeface="Arial" panose="020B0604020202020204" pitchFamily="34" charset="0"/>
                <a:cs typeface="Arial" panose="020B0604020202020204" pitchFamily="34" charset="0"/>
              </a:rPr>
              <a:t>Open-source replacement to eNCA</a:t>
            </a:r>
          </a:p>
          <a:p>
            <a:pPr lvl="1"/>
            <a:r>
              <a:rPr lang="en-US" sz="1800" dirty="0">
                <a:solidFill>
                  <a:schemeClr val="accent1"/>
                </a:solidFill>
                <a:latin typeface="Arial" panose="020B0604020202020204" pitchFamily="34" charset="0"/>
                <a:cs typeface="Arial" panose="020B0604020202020204" pitchFamily="34" charset="0"/>
              </a:rPr>
              <a:t>developed as an innovative open-source replacement to eNCA, an in-house developed bioanalytical data repository and non-compartmental PK analysis web-based system  from 2007</a:t>
            </a:r>
          </a:p>
          <a:p>
            <a:pPr lvl="1"/>
            <a:r>
              <a:rPr lang="en-US" sz="1800" dirty="0">
                <a:solidFill>
                  <a:schemeClr val="accent1"/>
                </a:solidFill>
                <a:latin typeface="Arial" panose="020B0604020202020204" pitchFamily="34" charset="0"/>
                <a:cs typeface="Arial" panose="020B0604020202020204" pitchFamily="34" charset="0"/>
              </a:rPr>
              <a:t>openNCA version 2.0 placed into active production use June 1</a:t>
            </a:r>
            <a:r>
              <a:rPr lang="en-US" sz="1800" baseline="30000" dirty="0">
                <a:solidFill>
                  <a:schemeClr val="accent1"/>
                </a:solidFill>
                <a:latin typeface="Arial" panose="020B0604020202020204" pitchFamily="34" charset="0"/>
                <a:cs typeface="Arial" panose="020B0604020202020204" pitchFamily="34" charset="0"/>
              </a:rPr>
              <a:t>st</a:t>
            </a:r>
            <a:r>
              <a:rPr lang="en-US" sz="1800" dirty="0">
                <a:solidFill>
                  <a:schemeClr val="accent1"/>
                </a:solidFill>
                <a:latin typeface="Arial" panose="020B0604020202020204" pitchFamily="34" charset="0"/>
                <a:cs typeface="Arial" panose="020B0604020202020204" pitchFamily="34" charset="0"/>
              </a:rPr>
              <a:t> 2020</a:t>
            </a:r>
          </a:p>
          <a:p>
            <a:pPr lvl="1"/>
            <a:r>
              <a:rPr lang="en-US" sz="1800" dirty="0">
                <a:solidFill>
                  <a:schemeClr val="accent1"/>
                </a:solidFill>
                <a:latin typeface="Arial" panose="020B0604020202020204" pitchFamily="34" charset="0"/>
                <a:cs typeface="Arial" panose="020B0604020202020204" pitchFamily="34" charset="0"/>
              </a:rPr>
              <a:t>Version 2.1 under active development (Oct delivery) with multiple future releases planned</a:t>
            </a:r>
          </a:p>
          <a:p>
            <a:pPr lvl="1"/>
            <a:endParaRPr lang="en-US" sz="1800" dirty="0">
              <a:solidFill>
                <a:schemeClr val="accent1"/>
              </a:solidFill>
              <a:latin typeface="Arial" panose="020B0604020202020204" pitchFamily="34" charset="0"/>
              <a:cs typeface="Arial" panose="020B0604020202020204" pitchFamily="34" charset="0"/>
            </a:endParaRPr>
          </a:p>
          <a:p>
            <a:r>
              <a:rPr lang="en-US" sz="2400" dirty="0">
                <a:solidFill>
                  <a:schemeClr val="accent1"/>
                </a:solidFill>
                <a:latin typeface="Arial" panose="020B0604020202020204" pitchFamily="34" charset="0"/>
                <a:cs typeface="Arial" panose="020B0604020202020204" pitchFamily="34" charset="0"/>
              </a:rPr>
              <a:t>Modular desktop application leveraging</a:t>
            </a:r>
          </a:p>
          <a:p>
            <a:pPr lvl="1"/>
            <a:r>
              <a:rPr lang="en-US" sz="1800" dirty="0">
                <a:solidFill>
                  <a:schemeClr val="accent1"/>
                </a:solidFill>
                <a:latin typeface="Arial" panose="020B0604020202020204" pitchFamily="34" charset="0"/>
                <a:cs typeface="Arial" panose="020B0604020202020204" pitchFamily="34" charset="0"/>
              </a:rPr>
              <a:t>web services for repository, logging,  compute services, publishing, access controls, auditing, etc.</a:t>
            </a:r>
          </a:p>
          <a:p>
            <a:pPr lvl="1"/>
            <a:r>
              <a:rPr lang="en-US" sz="1800" dirty="0">
                <a:solidFill>
                  <a:schemeClr val="accent1"/>
                </a:solidFill>
                <a:latin typeface="Arial" panose="020B0604020202020204" pitchFamily="34" charset="0"/>
                <a:cs typeface="Arial" panose="020B0604020202020204" pitchFamily="34" charset="0"/>
              </a:rPr>
              <a:t>docker containers for R and </a:t>
            </a:r>
            <a:r>
              <a:rPr lang="en-US" sz="1800" dirty="0" err="1">
                <a:solidFill>
                  <a:schemeClr val="accent1"/>
                </a:solidFill>
                <a:latin typeface="Arial" panose="020B0604020202020204" pitchFamily="34" charset="0"/>
                <a:cs typeface="Arial" panose="020B0604020202020204" pitchFamily="34" charset="0"/>
              </a:rPr>
              <a:t>Rstudio</a:t>
            </a:r>
            <a:r>
              <a:rPr lang="en-US" sz="1800" dirty="0">
                <a:solidFill>
                  <a:schemeClr val="accent1"/>
                </a:solidFill>
                <a:latin typeface="Arial" panose="020B0604020202020204" pitchFamily="34" charset="0"/>
                <a:cs typeface="Arial" panose="020B0604020202020204" pitchFamily="34" charset="0"/>
              </a:rPr>
              <a:t> for data management, visualization, analysis, summary, reporting capabilities</a:t>
            </a:r>
          </a:p>
          <a:p>
            <a:pPr lvl="1"/>
            <a:r>
              <a:rPr lang="en-US" sz="1800" dirty="0">
                <a:solidFill>
                  <a:schemeClr val="accent1"/>
                </a:solidFill>
                <a:latin typeface="Arial" panose="020B0604020202020204" pitchFamily="34" charset="0"/>
                <a:cs typeface="Arial" panose="020B0604020202020204" pitchFamily="34" charset="0"/>
              </a:rPr>
              <a:t>NCA calculations performed through the companion R package, openNCA computation engine. </a:t>
            </a:r>
          </a:p>
        </p:txBody>
      </p:sp>
    </p:spTree>
    <p:extLst>
      <p:ext uri="{BB962C8B-B14F-4D97-AF65-F5344CB8AC3E}">
        <p14:creationId xmlns:p14="http://schemas.microsoft.com/office/powerpoint/2010/main" val="2647991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5" name="Picture 14" descr="Diagram&#10;&#10;Description automatically generated">
            <a:extLst>
              <a:ext uri="{FF2B5EF4-FFF2-40B4-BE49-F238E27FC236}">
                <a16:creationId xmlns:a16="http://schemas.microsoft.com/office/drawing/2014/main" id="{4BCC2D69-C592-4325-AE88-298E94563E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282797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ECE8F7A-91CE-487F-AE8E-905872539A09}"/>
              </a:ext>
            </a:extLst>
          </p:cNvPr>
          <p:cNvGraphicFramePr>
            <a:graphicFrameLocks noGrp="1"/>
          </p:cNvGraphicFramePr>
          <p:nvPr>
            <p:ph idx="1"/>
            <p:extLst>
              <p:ext uri="{D42A27DB-BD31-4B8C-83A1-F6EECF244321}">
                <p14:modId xmlns:p14="http://schemas.microsoft.com/office/powerpoint/2010/main" val="90362249"/>
              </p:ext>
            </p:extLst>
          </p:nvPr>
        </p:nvGraphicFramePr>
        <p:xfrm>
          <a:off x="824851" y="120141"/>
          <a:ext cx="11202512" cy="60634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pslz="http://schemas.microsoft.com/office/powerpoint/2016/slidezoom" Requires="pslz">
          <p:graphicFrame>
            <p:nvGraphicFramePr>
              <p:cNvPr id="8" name="Slide Zoom 7">
                <a:extLst>
                  <a:ext uri="{FF2B5EF4-FFF2-40B4-BE49-F238E27FC236}">
                    <a16:creationId xmlns:a16="http://schemas.microsoft.com/office/drawing/2014/main" id="{7CDEA858-93BF-4DC7-BB87-27C9A4930DE4}"/>
                  </a:ext>
                </a:extLst>
              </p:cNvPr>
              <p:cNvGraphicFramePr>
                <a:graphicFrameLocks noChangeAspect="1"/>
              </p:cNvGraphicFramePr>
              <p:nvPr>
                <p:extLst>
                  <p:ext uri="{D42A27DB-BD31-4B8C-83A1-F6EECF244321}">
                    <p14:modId xmlns:p14="http://schemas.microsoft.com/office/powerpoint/2010/main" val="1888997602"/>
                  </p:ext>
                </p:extLst>
              </p:nvPr>
            </p:nvGraphicFramePr>
            <p:xfrm>
              <a:off x="2840338" y="3752612"/>
              <a:ext cx="2097436" cy="1219855"/>
            </p:xfrm>
            <a:graphic>
              <a:graphicData uri="http://schemas.microsoft.com/office/powerpoint/2016/slidezoom">
                <pslz:sldZm>
                  <pslz:sldZmObj sldId="278" cId="1352032845">
                    <pslz:zmPr id="{F6B35292-88CC-491E-AD1F-E597801535AA}" returnToParent="0" transitionDur="1000">
                      <p166:blipFill xmlns:p166="http://schemas.microsoft.com/office/powerpoint/2016/6/main">
                        <a:blip r:embed="rId7"/>
                        <a:stretch>
                          <a:fillRect/>
                        </a:stretch>
                      </p166:blipFill>
                      <p166:spPr xmlns:p166="http://schemas.microsoft.com/office/powerpoint/2016/6/main">
                        <a:xfrm>
                          <a:off x="0" y="0"/>
                          <a:ext cx="2097436" cy="1219855"/>
                        </a:xfrm>
                        <a:prstGeom prst="rect">
                          <a:avLst/>
                        </a:prstGeom>
                        <a:ln w="3175">
                          <a:solidFill>
                            <a:prstClr val="ltGray"/>
                          </a:solidFill>
                        </a:ln>
                      </p166:spPr>
                    </pslz:zmPr>
                  </pslz:sldZmObj>
                </pslz:sldZm>
              </a:graphicData>
            </a:graphic>
          </p:graphicFrame>
        </mc:Choice>
        <mc:Fallback>
          <p:pic>
            <p:nvPicPr>
              <p:cNvPr id="8" name="Slide Zoom 7">
                <a:hlinkClick r:id="rId8" action="ppaction://hlinksldjump"/>
                <a:extLst>
                  <a:ext uri="{FF2B5EF4-FFF2-40B4-BE49-F238E27FC236}">
                    <a16:creationId xmlns:a16="http://schemas.microsoft.com/office/drawing/2014/main" id="{7CDEA858-93BF-4DC7-BB87-27C9A4930DE4}"/>
                  </a:ext>
                </a:extLst>
              </p:cNvPr>
              <p:cNvPicPr>
                <a:picLocks noGrp="1" noRot="1" noChangeAspect="1" noMove="1" noResize="1" noEditPoints="1" noAdjustHandles="1" noChangeArrowheads="1" noChangeShapeType="1"/>
              </p:cNvPicPr>
              <p:nvPr/>
            </p:nvPicPr>
            <p:blipFill>
              <a:blip r:embed="rId7"/>
              <a:stretch>
                <a:fillRect/>
              </a:stretch>
            </p:blipFill>
            <p:spPr>
              <a:xfrm>
                <a:off x="2840338" y="3752612"/>
                <a:ext cx="2097436" cy="121985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0" name="Slide Zoom 9">
                <a:extLst>
                  <a:ext uri="{FF2B5EF4-FFF2-40B4-BE49-F238E27FC236}">
                    <a16:creationId xmlns:a16="http://schemas.microsoft.com/office/drawing/2014/main" id="{E7E721BA-5310-424E-A8BE-5F2D8F5DB1F0}"/>
                  </a:ext>
                </a:extLst>
              </p:cNvPr>
              <p:cNvGraphicFramePr>
                <a:graphicFrameLocks noChangeAspect="1"/>
              </p:cNvGraphicFramePr>
              <p:nvPr>
                <p:extLst>
                  <p:ext uri="{D42A27DB-BD31-4B8C-83A1-F6EECF244321}">
                    <p14:modId xmlns:p14="http://schemas.microsoft.com/office/powerpoint/2010/main" val="2244257568"/>
                  </p:ext>
                </p:extLst>
              </p:nvPr>
            </p:nvGraphicFramePr>
            <p:xfrm>
              <a:off x="7925353" y="1323925"/>
              <a:ext cx="2219815" cy="1248646"/>
            </p:xfrm>
            <a:graphic>
              <a:graphicData uri="http://schemas.microsoft.com/office/powerpoint/2016/slidezoom">
                <pslz:sldZm>
                  <pslz:sldZmObj sldId="280" cId="1808762170">
                    <pslz:zmPr id="{03BF5B89-B9CC-428A-BB42-B4287ABD0E71}" returnToParent="0" transitionDur="1000">
                      <p166:blipFill xmlns:p166="http://schemas.microsoft.com/office/powerpoint/2016/6/main">
                        <a:blip r:embed="rId9"/>
                        <a:stretch>
                          <a:fillRect/>
                        </a:stretch>
                      </p166:blipFill>
                      <p166:spPr xmlns:p166="http://schemas.microsoft.com/office/powerpoint/2016/6/main">
                        <a:xfrm>
                          <a:off x="0" y="0"/>
                          <a:ext cx="2219815" cy="1248646"/>
                        </a:xfrm>
                        <a:prstGeom prst="rect">
                          <a:avLst/>
                        </a:prstGeom>
                        <a:ln w="3175">
                          <a:solidFill>
                            <a:prstClr val="ltGray"/>
                          </a:solidFill>
                        </a:ln>
                      </p166:spPr>
                    </pslz:zmPr>
                  </pslz:sldZmObj>
                </pslz:sldZm>
              </a:graphicData>
            </a:graphic>
          </p:graphicFrame>
        </mc:Choice>
        <mc:Fallback>
          <p:pic>
            <p:nvPicPr>
              <p:cNvPr id="10" name="Slide Zoom 9">
                <a:hlinkClick r:id="rId10" action="ppaction://hlinksldjump"/>
                <a:extLst>
                  <a:ext uri="{FF2B5EF4-FFF2-40B4-BE49-F238E27FC236}">
                    <a16:creationId xmlns:a16="http://schemas.microsoft.com/office/drawing/2014/main" id="{E7E721BA-5310-424E-A8BE-5F2D8F5DB1F0}"/>
                  </a:ext>
                </a:extLst>
              </p:cNvPr>
              <p:cNvPicPr>
                <a:picLocks noGrp="1" noRot="1" noChangeAspect="1" noMove="1" noResize="1" noEditPoints="1" noAdjustHandles="1" noChangeArrowheads="1" noChangeShapeType="1"/>
              </p:cNvPicPr>
              <p:nvPr/>
            </p:nvPicPr>
            <p:blipFill>
              <a:blip r:embed="rId9"/>
              <a:stretch>
                <a:fillRect/>
              </a:stretch>
            </p:blipFill>
            <p:spPr>
              <a:xfrm>
                <a:off x="7925353" y="1323925"/>
                <a:ext cx="2219815" cy="1248646"/>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2" name="Slide Zoom 11">
                <a:extLst>
                  <a:ext uri="{FF2B5EF4-FFF2-40B4-BE49-F238E27FC236}">
                    <a16:creationId xmlns:a16="http://schemas.microsoft.com/office/drawing/2014/main" id="{18265FDD-28EA-4AE2-B1A0-0E016D239075}"/>
                  </a:ext>
                </a:extLst>
              </p:cNvPr>
              <p:cNvGraphicFramePr>
                <a:graphicFrameLocks noChangeAspect="1"/>
              </p:cNvGraphicFramePr>
              <p:nvPr>
                <p:extLst>
                  <p:ext uri="{D42A27DB-BD31-4B8C-83A1-F6EECF244321}">
                    <p14:modId xmlns:p14="http://schemas.microsoft.com/office/powerpoint/2010/main" val="1366506214"/>
                  </p:ext>
                </p:extLst>
              </p:nvPr>
            </p:nvGraphicFramePr>
            <p:xfrm>
              <a:off x="5316785" y="107036"/>
              <a:ext cx="2219815" cy="1248646"/>
            </p:xfrm>
            <a:graphic>
              <a:graphicData uri="http://schemas.microsoft.com/office/powerpoint/2016/slidezoom">
                <pslz:sldZm>
                  <pslz:sldZmObj sldId="281" cId="2474453053">
                    <pslz:zmPr id="{13D4C87E-1A50-4AA6-B101-3716B5AFC1AB}" returnToParent="0" transitionDur="1000">
                      <p166:blipFill xmlns:p166="http://schemas.microsoft.com/office/powerpoint/2016/6/main">
                        <a:blip r:embed="rId11"/>
                        <a:stretch>
                          <a:fillRect/>
                        </a:stretch>
                      </p166:blipFill>
                      <p166:spPr xmlns:p166="http://schemas.microsoft.com/office/powerpoint/2016/6/main">
                        <a:xfrm>
                          <a:off x="0" y="0"/>
                          <a:ext cx="2219815" cy="1248646"/>
                        </a:xfrm>
                        <a:prstGeom prst="rect">
                          <a:avLst/>
                        </a:prstGeom>
                        <a:ln w="3175">
                          <a:solidFill>
                            <a:prstClr val="ltGray"/>
                          </a:solidFill>
                        </a:ln>
                      </p166:spPr>
                    </pslz:zmPr>
                  </pslz:sldZmObj>
                </pslz:sldZm>
              </a:graphicData>
            </a:graphic>
          </p:graphicFrame>
        </mc:Choice>
        <mc:Fallback>
          <p:pic>
            <p:nvPicPr>
              <p:cNvPr id="12" name="Slide Zoom 11">
                <a:hlinkClick r:id="rId12" action="ppaction://hlinksldjump"/>
                <a:extLst>
                  <a:ext uri="{FF2B5EF4-FFF2-40B4-BE49-F238E27FC236}">
                    <a16:creationId xmlns:a16="http://schemas.microsoft.com/office/drawing/2014/main" id="{18265FDD-28EA-4AE2-B1A0-0E016D239075}"/>
                  </a:ext>
                </a:extLst>
              </p:cNvPr>
              <p:cNvPicPr>
                <a:picLocks noGrp="1" noRot="1" noChangeAspect="1" noMove="1" noResize="1" noEditPoints="1" noAdjustHandles="1" noChangeArrowheads="1" noChangeShapeType="1"/>
              </p:cNvPicPr>
              <p:nvPr/>
            </p:nvPicPr>
            <p:blipFill>
              <a:blip r:embed="rId11"/>
              <a:stretch>
                <a:fillRect/>
              </a:stretch>
            </p:blipFill>
            <p:spPr>
              <a:xfrm>
                <a:off x="5316785" y="107036"/>
                <a:ext cx="2219815" cy="1248646"/>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4" name="Slide Zoom 13">
                <a:extLst>
                  <a:ext uri="{FF2B5EF4-FFF2-40B4-BE49-F238E27FC236}">
                    <a16:creationId xmlns:a16="http://schemas.microsoft.com/office/drawing/2014/main" id="{D1C001C9-1C0D-4E3B-8D66-572B697A0CF6}"/>
                  </a:ext>
                </a:extLst>
              </p:cNvPr>
              <p:cNvGraphicFramePr>
                <a:graphicFrameLocks noChangeAspect="1"/>
              </p:cNvGraphicFramePr>
              <p:nvPr>
                <p:extLst>
                  <p:ext uri="{D42A27DB-BD31-4B8C-83A1-F6EECF244321}">
                    <p14:modId xmlns:p14="http://schemas.microsoft.com/office/powerpoint/2010/main" val="1043901729"/>
                  </p:ext>
                </p:extLst>
              </p:nvPr>
            </p:nvGraphicFramePr>
            <p:xfrm>
              <a:off x="7925353" y="3746161"/>
              <a:ext cx="2353304" cy="1323734"/>
            </p:xfrm>
            <a:graphic>
              <a:graphicData uri="http://schemas.microsoft.com/office/powerpoint/2016/slidezoom">
                <pslz:sldZm>
                  <pslz:sldZmObj sldId="282" cId="712825518">
                    <pslz:zmPr id="{8A0FD0AC-FA23-42AD-B90F-BCEC5AE7CC72}" returnToParent="0" transitionDur="1000">
                      <p166:blipFill xmlns:p166="http://schemas.microsoft.com/office/powerpoint/2016/6/main">
                        <a:blip r:embed="rId13"/>
                        <a:stretch>
                          <a:fillRect/>
                        </a:stretch>
                      </p166:blipFill>
                      <p166:spPr xmlns:p166="http://schemas.microsoft.com/office/powerpoint/2016/6/main">
                        <a:xfrm>
                          <a:off x="0" y="0"/>
                          <a:ext cx="2353304" cy="1323734"/>
                        </a:xfrm>
                        <a:prstGeom prst="rect">
                          <a:avLst/>
                        </a:prstGeom>
                        <a:ln w="3175">
                          <a:solidFill>
                            <a:prstClr val="ltGray"/>
                          </a:solidFill>
                        </a:ln>
                      </p166:spPr>
                    </pslz:zmPr>
                  </pslz:sldZmObj>
                </pslz:sldZm>
              </a:graphicData>
            </a:graphic>
          </p:graphicFrame>
        </mc:Choice>
        <mc:Fallback>
          <p:pic>
            <p:nvPicPr>
              <p:cNvPr id="14" name="Slide Zoom 13">
                <a:hlinkClick r:id="rId14" action="ppaction://hlinksldjump"/>
                <a:extLst>
                  <a:ext uri="{FF2B5EF4-FFF2-40B4-BE49-F238E27FC236}">
                    <a16:creationId xmlns:a16="http://schemas.microsoft.com/office/drawing/2014/main" id="{D1C001C9-1C0D-4E3B-8D66-572B697A0CF6}"/>
                  </a:ext>
                </a:extLst>
              </p:cNvPr>
              <p:cNvPicPr>
                <a:picLocks noGrp="1" noRot="1" noChangeAspect="1" noMove="1" noResize="1" noEditPoints="1" noAdjustHandles="1" noChangeArrowheads="1" noChangeShapeType="1"/>
              </p:cNvPicPr>
              <p:nvPr/>
            </p:nvPicPr>
            <p:blipFill>
              <a:blip r:embed="rId13"/>
              <a:stretch>
                <a:fillRect/>
              </a:stretch>
            </p:blipFill>
            <p:spPr>
              <a:xfrm>
                <a:off x="7925353" y="3746161"/>
                <a:ext cx="2353304" cy="1323734"/>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6" name="Slide Zoom 15">
                <a:extLst>
                  <a:ext uri="{FF2B5EF4-FFF2-40B4-BE49-F238E27FC236}">
                    <a16:creationId xmlns:a16="http://schemas.microsoft.com/office/drawing/2014/main" id="{8670C190-2D95-45A5-BBA7-BBDB04373FB2}"/>
                  </a:ext>
                </a:extLst>
              </p:cNvPr>
              <p:cNvGraphicFramePr>
                <a:graphicFrameLocks noChangeAspect="1"/>
              </p:cNvGraphicFramePr>
              <p:nvPr>
                <p:extLst>
                  <p:ext uri="{D42A27DB-BD31-4B8C-83A1-F6EECF244321}">
                    <p14:modId xmlns:p14="http://schemas.microsoft.com/office/powerpoint/2010/main" val="2405205719"/>
                  </p:ext>
                </p:extLst>
              </p:nvPr>
            </p:nvGraphicFramePr>
            <p:xfrm>
              <a:off x="5149299" y="4806668"/>
              <a:ext cx="2566366" cy="1443581"/>
            </p:xfrm>
            <a:graphic>
              <a:graphicData uri="http://schemas.microsoft.com/office/powerpoint/2016/slidezoom">
                <pslz:sldZm>
                  <pslz:sldZmObj sldId="287" cId="3851477049">
                    <pslz:zmPr id="{534913B5-560C-4C6D-A056-501B824407E9}" returnToParent="0" transitionDur="1000">
                      <p166:blipFill xmlns:p166="http://schemas.microsoft.com/office/powerpoint/2016/6/main">
                        <a:blip r:embed="rId15"/>
                        <a:stretch>
                          <a:fillRect/>
                        </a:stretch>
                      </p166:blipFill>
                      <p166:spPr xmlns:p166="http://schemas.microsoft.com/office/powerpoint/2016/6/main">
                        <a:xfrm>
                          <a:off x="0" y="0"/>
                          <a:ext cx="2566366" cy="1443581"/>
                        </a:xfrm>
                        <a:prstGeom prst="rect">
                          <a:avLst/>
                        </a:prstGeom>
                        <a:ln w="3175">
                          <a:solidFill>
                            <a:prstClr val="ltGray"/>
                          </a:solidFill>
                        </a:ln>
                      </p166:spPr>
                    </pslz:zmPr>
                  </pslz:sldZmObj>
                </pslz:sldZm>
              </a:graphicData>
            </a:graphic>
          </p:graphicFrame>
        </mc:Choice>
        <mc:Fallback>
          <p:pic>
            <p:nvPicPr>
              <p:cNvPr id="16" name="Slide Zoom 15">
                <a:hlinkClick r:id="rId16" action="ppaction://hlinksldjump"/>
                <a:extLst>
                  <a:ext uri="{FF2B5EF4-FFF2-40B4-BE49-F238E27FC236}">
                    <a16:creationId xmlns:a16="http://schemas.microsoft.com/office/drawing/2014/main" id="{8670C190-2D95-45A5-BBA7-BBDB04373FB2}"/>
                  </a:ext>
                </a:extLst>
              </p:cNvPr>
              <p:cNvPicPr>
                <a:picLocks noGrp="1" noRot="1" noChangeAspect="1" noMove="1" noResize="1" noEditPoints="1" noAdjustHandles="1" noChangeArrowheads="1" noChangeShapeType="1"/>
              </p:cNvPicPr>
              <p:nvPr/>
            </p:nvPicPr>
            <p:blipFill>
              <a:blip r:embed="rId15"/>
              <a:stretch>
                <a:fillRect/>
              </a:stretch>
            </p:blipFill>
            <p:spPr>
              <a:xfrm>
                <a:off x="5149299" y="4806668"/>
                <a:ext cx="2566366" cy="1443581"/>
              </a:xfrm>
              <a:prstGeom prst="rect">
                <a:avLst/>
              </a:prstGeom>
              <a:ln w="3175">
                <a:solidFill>
                  <a:prstClr val="ltGray"/>
                </a:solidFill>
              </a:ln>
            </p:spPr>
          </p:pic>
        </mc:Fallback>
      </mc:AlternateContent>
      <p:pic>
        <p:nvPicPr>
          <p:cNvPr id="17" name="Picture 16" descr="A picture containing logo&#10;&#10;Description automatically generated">
            <a:extLst>
              <a:ext uri="{FF2B5EF4-FFF2-40B4-BE49-F238E27FC236}">
                <a16:creationId xmlns:a16="http://schemas.microsoft.com/office/drawing/2014/main" id="{7CE89546-0BB5-4082-A33C-5C66A1E47361}"/>
              </a:ext>
            </a:extLst>
          </p:cNvPr>
          <p:cNvPicPr>
            <a:picLocks noChangeAspect="1"/>
          </p:cNvPicPr>
          <p:nvPr/>
        </p:nvPicPr>
        <p:blipFill>
          <a:blip r:embed="rId17"/>
          <a:stretch>
            <a:fillRect/>
          </a:stretch>
        </p:blipFill>
        <p:spPr>
          <a:xfrm>
            <a:off x="5597134" y="2403712"/>
            <a:ext cx="1617329" cy="1248646"/>
          </a:xfrm>
          <a:prstGeom prst="rect">
            <a:avLst/>
          </a:prstGeom>
        </p:spPr>
      </p:pic>
      <mc:AlternateContent xmlns:mc="http://schemas.openxmlformats.org/markup-compatibility/2006">
        <mc:Choice xmlns:pslz="http://schemas.microsoft.com/office/powerpoint/2016/slidezoom" Requires="pslz">
          <p:graphicFrame>
            <p:nvGraphicFramePr>
              <p:cNvPr id="19" name="Slide Zoom 18">
                <a:extLst>
                  <a:ext uri="{FF2B5EF4-FFF2-40B4-BE49-F238E27FC236}">
                    <a16:creationId xmlns:a16="http://schemas.microsoft.com/office/drawing/2014/main" id="{0FB4A236-E1AE-405D-A25F-AA795B331C75}"/>
                  </a:ext>
                </a:extLst>
              </p:cNvPr>
              <p:cNvGraphicFramePr>
                <a:graphicFrameLocks noChangeAspect="1"/>
              </p:cNvGraphicFramePr>
              <p:nvPr>
                <p:extLst>
                  <p:ext uri="{D42A27DB-BD31-4B8C-83A1-F6EECF244321}">
                    <p14:modId xmlns:p14="http://schemas.microsoft.com/office/powerpoint/2010/main" val="1325004495"/>
                  </p:ext>
                </p:extLst>
              </p:nvPr>
            </p:nvGraphicFramePr>
            <p:xfrm>
              <a:off x="2885240" y="1327398"/>
              <a:ext cx="2219815" cy="1248646"/>
            </p:xfrm>
            <a:graphic>
              <a:graphicData uri="http://schemas.microsoft.com/office/powerpoint/2016/slidezoom">
                <pslz:sldZm>
                  <pslz:sldZmObj sldId="299" cId="452534163">
                    <pslz:zmPr id="{FE248AC4-4119-4FD5-86A8-2ECAC12C9F72}" returnToParent="0" transitionDur="1000">
                      <p166:blipFill xmlns:p166="http://schemas.microsoft.com/office/powerpoint/2016/6/main">
                        <a:blip r:embed="rId18"/>
                        <a:stretch>
                          <a:fillRect/>
                        </a:stretch>
                      </p166:blipFill>
                      <p166:spPr xmlns:p166="http://schemas.microsoft.com/office/powerpoint/2016/6/main">
                        <a:xfrm>
                          <a:off x="0" y="0"/>
                          <a:ext cx="2219815" cy="1248646"/>
                        </a:xfrm>
                        <a:prstGeom prst="rect">
                          <a:avLst/>
                        </a:prstGeom>
                        <a:ln w="3175">
                          <a:solidFill>
                            <a:prstClr val="ltGray"/>
                          </a:solidFill>
                        </a:ln>
                      </p166:spPr>
                    </pslz:zmPr>
                  </pslz:sldZmObj>
                </pslz:sldZm>
              </a:graphicData>
            </a:graphic>
          </p:graphicFrame>
        </mc:Choice>
        <mc:Fallback>
          <p:pic>
            <p:nvPicPr>
              <p:cNvPr id="19" name="Slide Zoom 18">
                <a:hlinkClick r:id="rId19" action="ppaction://hlinksldjump"/>
                <a:extLst>
                  <a:ext uri="{FF2B5EF4-FFF2-40B4-BE49-F238E27FC236}">
                    <a16:creationId xmlns:a16="http://schemas.microsoft.com/office/drawing/2014/main" id="{0FB4A236-E1AE-405D-A25F-AA795B331C75}"/>
                  </a:ext>
                </a:extLst>
              </p:cNvPr>
              <p:cNvPicPr>
                <a:picLocks noGrp="1" noRot="1" noChangeAspect="1" noMove="1" noResize="1" noEditPoints="1" noAdjustHandles="1" noChangeArrowheads="1" noChangeShapeType="1"/>
              </p:cNvPicPr>
              <p:nvPr/>
            </p:nvPicPr>
            <p:blipFill>
              <a:blip r:embed="rId18"/>
              <a:stretch>
                <a:fillRect/>
              </a:stretch>
            </p:blipFill>
            <p:spPr>
              <a:xfrm>
                <a:off x="2885240" y="1327398"/>
                <a:ext cx="2219815" cy="1248646"/>
              </a:xfrm>
              <a:prstGeom prst="rect">
                <a:avLst/>
              </a:prstGeom>
              <a:ln w="3175">
                <a:solidFill>
                  <a:prstClr val="ltGray"/>
                </a:solidFill>
              </a:ln>
            </p:spPr>
          </p:pic>
        </mc:Fallback>
      </mc:AlternateContent>
    </p:spTree>
    <p:extLst>
      <p:ext uri="{BB962C8B-B14F-4D97-AF65-F5344CB8AC3E}">
        <p14:creationId xmlns:p14="http://schemas.microsoft.com/office/powerpoint/2010/main" val="1871465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A3DD680-AF8E-48C1-A682-017D3D0B0C6B}"/>
              </a:ext>
            </a:extLst>
          </p:cNvPr>
          <p:cNvSpPr/>
          <p:nvPr/>
        </p:nvSpPr>
        <p:spPr>
          <a:xfrm>
            <a:off x="-1" y="0"/>
            <a:ext cx="12192001" cy="6858000"/>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rgbClr val="0070C0"/>
                </a:solidFill>
              </a:rPr>
              <a:t>Traceability Features</a:t>
            </a:r>
          </a:p>
        </p:txBody>
      </p:sp>
    </p:spTree>
    <p:extLst>
      <p:ext uri="{BB962C8B-B14F-4D97-AF65-F5344CB8AC3E}">
        <p14:creationId xmlns:p14="http://schemas.microsoft.com/office/powerpoint/2010/main" val="3851477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E9BB5-827E-4817-85A4-A987342A1590}"/>
              </a:ext>
            </a:extLst>
          </p:cNvPr>
          <p:cNvSpPr>
            <a:spLocks noGrp="1"/>
          </p:cNvSpPr>
          <p:nvPr>
            <p:ph type="title"/>
          </p:nvPr>
        </p:nvSpPr>
        <p:spPr>
          <a:xfrm>
            <a:off x="838199" y="365125"/>
            <a:ext cx="10655207" cy="1325563"/>
          </a:xfrm>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a:softEdge rad="31750"/>
          </a:effectLst>
        </p:spPr>
        <p:txBody>
          <a:bodyPr/>
          <a:lstStyle/>
          <a:p>
            <a:r>
              <a:rPr lang="en-US" b="1" dirty="0">
                <a:latin typeface="Bradley Hand ITC" panose="03070402050302030203" pitchFamily="66" charset="0"/>
              </a:rPr>
              <a:t>Lineage Map &amp; Filtering</a:t>
            </a:r>
          </a:p>
        </p:txBody>
      </p:sp>
      <p:sp>
        <p:nvSpPr>
          <p:cNvPr id="10" name="Content Placeholder 3">
            <a:extLst>
              <a:ext uri="{FF2B5EF4-FFF2-40B4-BE49-F238E27FC236}">
                <a16:creationId xmlns:a16="http://schemas.microsoft.com/office/drawing/2014/main" id="{A7BBB9CD-004A-40CF-967C-A538B311C283}"/>
              </a:ext>
            </a:extLst>
          </p:cNvPr>
          <p:cNvSpPr txBox="1">
            <a:spLocks/>
          </p:cNvSpPr>
          <p:nvPr/>
        </p:nvSpPr>
        <p:spPr>
          <a:xfrm>
            <a:off x="9709355" y="1857515"/>
            <a:ext cx="2423377" cy="4635360"/>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70C0"/>
                </a:solidFill>
              </a:rPr>
              <a:t>Dependency Tracking</a:t>
            </a:r>
          </a:p>
          <a:p>
            <a:r>
              <a:rPr lang="en-US" dirty="0">
                <a:solidFill>
                  <a:srgbClr val="0070C0"/>
                </a:solidFill>
              </a:rPr>
              <a:t>Content Management</a:t>
            </a:r>
          </a:p>
          <a:p>
            <a:r>
              <a:rPr lang="en-US" dirty="0">
                <a:solidFill>
                  <a:srgbClr val="0070C0"/>
                </a:solidFill>
              </a:rPr>
              <a:t>Version Control</a:t>
            </a:r>
          </a:p>
          <a:p>
            <a:r>
              <a:rPr lang="en-US" dirty="0">
                <a:solidFill>
                  <a:srgbClr val="0070C0"/>
                </a:solidFill>
              </a:rPr>
              <a:t>Map Filtering/</a:t>
            </a:r>
            <a:br>
              <a:rPr lang="en-US" dirty="0">
                <a:solidFill>
                  <a:srgbClr val="0070C0"/>
                </a:solidFill>
              </a:rPr>
            </a:br>
            <a:r>
              <a:rPr lang="en-US" dirty="0">
                <a:solidFill>
                  <a:srgbClr val="0070C0"/>
                </a:solidFill>
              </a:rPr>
              <a:t>Focusing</a:t>
            </a:r>
          </a:p>
          <a:p>
            <a:r>
              <a:rPr lang="en-US" dirty="0">
                <a:solidFill>
                  <a:srgbClr val="0070C0"/>
                </a:solidFill>
              </a:rPr>
              <a:t>Audit Logging</a:t>
            </a:r>
          </a:p>
        </p:txBody>
      </p:sp>
      <mc:AlternateContent xmlns:mc="http://schemas.openxmlformats.org/markup-compatibility/2006">
        <mc:Choice xmlns:pslz="http://schemas.microsoft.com/office/powerpoint/2016/slidezoom" Requires="pslz">
          <p:graphicFrame>
            <p:nvGraphicFramePr>
              <p:cNvPr id="14" name="Slide Zoom 13">
                <a:extLst>
                  <a:ext uri="{FF2B5EF4-FFF2-40B4-BE49-F238E27FC236}">
                    <a16:creationId xmlns:a16="http://schemas.microsoft.com/office/drawing/2014/main" id="{66CDEEBB-0D62-4D1B-BACD-AE6F308BD93C}"/>
                  </a:ext>
                </a:extLst>
              </p:cNvPr>
              <p:cNvGraphicFramePr>
                <a:graphicFrameLocks noChangeAspect="1"/>
              </p:cNvGraphicFramePr>
              <p:nvPr>
                <p:extLst>
                  <p:ext uri="{D42A27DB-BD31-4B8C-83A1-F6EECF244321}">
                    <p14:modId xmlns:p14="http://schemas.microsoft.com/office/powerpoint/2010/main" val="50688537"/>
                  </p:ext>
                </p:extLst>
              </p:nvPr>
            </p:nvGraphicFramePr>
            <p:xfrm>
              <a:off x="11561804" y="6485965"/>
              <a:ext cx="600700" cy="337894"/>
            </p:xfrm>
            <a:graphic>
              <a:graphicData uri="http://schemas.microsoft.com/office/powerpoint/2016/slidezoom">
                <pslz:sldZm>
                  <pslz:sldZmObj sldId="277" cId="1871465858">
                    <pslz:zmPr id="{7C346269-8940-43D8-B003-F644647425BD}" returnToParent="0" transitionDur="1000">
                      <p166:blipFill xmlns:p166="http://schemas.microsoft.com/office/powerpoint/2016/6/main">
                        <a:blip r:embed="rId2"/>
                        <a:stretch>
                          <a:fillRect/>
                        </a:stretch>
                      </p166:blipFill>
                      <p166:spPr xmlns:p166="http://schemas.microsoft.com/office/powerpoint/2016/6/main">
                        <a:xfrm>
                          <a:off x="0" y="0"/>
                          <a:ext cx="600700" cy="337894"/>
                        </a:xfrm>
                        <a:prstGeom prst="rect">
                          <a:avLst/>
                        </a:prstGeom>
                        <a:ln w="3175">
                          <a:solidFill>
                            <a:prstClr val="ltGray"/>
                          </a:solidFill>
                        </a:ln>
                      </p166:spPr>
                    </pslz:zmPr>
                  </pslz:sldZmObj>
                </pslz:sldZm>
              </a:graphicData>
            </a:graphic>
          </p:graphicFrame>
        </mc:Choice>
        <mc:Fallback>
          <p:pic>
            <p:nvPicPr>
              <p:cNvPr id="14" name="Slide Zoom 13">
                <a:hlinkClick r:id="rId3" action="ppaction://hlinksldjump"/>
                <a:extLst>
                  <a:ext uri="{FF2B5EF4-FFF2-40B4-BE49-F238E27FC236}">
                    <a16:creationId xmlns:a16="http://schemas.microsoft.com/office/drawing/2014/main" id="{66CDEEBB-0D62-4D1B-BACD-AE6F308BD93C}"/>
                  </a:ext>
                </a:extLst>
              </p:cNvPr>
              <p:cNvPicPr>
                <a:picLocks noGrp="1" noRot="1" noChangeAspect="1" noMove="1" noResize="1" noEditPoints="1" noAdjustHandles="1" noChangeArrowheads="1" noChangeShapeType="1"/>
              </p:cNvPicPr>
              <p:nvPr/>
            </p:nvPicPr>
            <p:blipFill>
              <a:blip r:embed="rId2"/>
              <a:stretch>
                <a:fillRect/>
              </a:stretch>
            </p:blipFill>
            <p:spPr>
              <a:xfrm>
                <a:off x="11561804" y="6485965"/>
                <a:ext cx="600700" cy="337894"/>
              </a:xfrm>
              <a:prstGeom prst="rect">
                <a:avLst/>
              </a:prstGeom>
              <a:ln w="3175">
                <a:solidFill>
                  <a:prstClr val="ltGray"/>
                </a:solidFill>
              </a:ln>
            </p:spPr>
          </p:pic>
        </mc:Fallback>
      </mc:AlternateContent>
      <p:pic>
        <p:nvPicPr>
          <p:cNvPr id="16" name="Picture 15" descr="Diagram&#10;&#10;Description automatically generated">
            <a:extLst>
              <a:ext uri="{FF2B5EF4-FFF2-40B4-BE49-F238E27FC236}">
                <a16:creationId xmlns:a16="http://schemas.microsoft.com/office/drawing/2014/main" id="{D1F98CDF-52B0-4E49-8BF5-CF24389CE4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899" y="1727558"/>
            <a:ext cx="9266638" cy="5064073"/>
          </a:xfrm>
          <a:prstGeom prst="rect">
            <a:avLst/>
          </a:prstGeom>
        </p:spPr>
      </p:pic>
    </p:spTree>
    <p:extLst>
      <p:ext uri="{BB962C8B-B14F-4D97-AF65-F5344CB8AC3E}">
        <p14:creationId xmlns:p14="http://schemas.microsoft.com/office/powerpoint/2010/main" val="3114955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A3DD680-AF8E-48C1-A682-017D3D0B0C6B}"/>
              </a:ext>
            </a:extLst>
          </p:cNvPr>
          <p:cNvSpPr/>
          <p:nvPr/>
        </p:nvSpPr>
        <p:spPr>
          <a:xfrm>
            <a:off x="-1" y="0"/>
            <a:ext cx="12192001" cy="6858000"/>
          </a:xfrm>
          <a:prstGeom prst="round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rgbClr val="0070C0"/>
                </a:solidFill>
              </a:rPr>
              <a:t>Content &amp; Meta-data Repository</a:t>
            </a:r>
          </a:p>
        </p:txBody>
      </p:sp>
    </p:spTree>
    <p:extLst>
      <p:ext uri="{BB962C8B-B14F-4D97-AF65-F5344CB8AC3E}">
        <p14:creationId xmlns:p14="http://schemas.microsoft.com/office/powerpoint/2010/main" val="1352032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F6A4D-8CCF-4B21-BB49-EB809362911F}"/>
              </a:ext>
            </a:extLst>
          </p:cNvPr>
          <p:cNvSpPr>
            <a:spLocks noGrp="1"/>
          </p:cNvSpPr>
          <p:nvPr>
            <p:ph type="title"/>
          </p:nvPr>
        </p:nvSpPr>
        <p:sp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a:softEdge rad="31750"/>
          </a:effectLst>
        </p:spPr>
        <p:txBody>
          <a:bodyPr/>
          <a:lstStyle/>
          <a:p>
            <a:r>
              <a:rPr lang="en-US" b="1" dirty="0">
                <a:latin typeface="Bradley Hand ITC" panose="03070402050302030203" pitchFamily="66" charset="0"/>
              </a:rPr>
              <a:t>Data Loading</a:t>
            </a:r>
            <a:endParaRPr lang="en-US" b="1" dirty="0"/>
          </a:p>
        </p:txBody>
      </p:sp>
      <p:sp>
        <p:nvSpPr>
          <p:cNvPr id="3" name="Content Placeholder 2">
            <a:extLst>
              <a:ext uri="{FF2B5EF4-FFF2-40B4-BE49-F238E27FC236}">
                <a16:creationId xmlns:a16="http://schemas.microsoft.com/office/drawing/2014/main" id="{890DC08D-DAD0-425B-967C-330985F3A18D}"/>
              </a:ext>
            </a:extLst>
          </p:cNvPr>
          <p:cNvSpPr>
            <a:spLocks noGrp="1"/>
          </p:cNvSpPr>
          <p:nvPr>
            <p:ph idx="1"/>
          </p:nvPr>
        </p:nvSpPr>
        <p:spPr>
          <a:xfrm>
            <a:off x="262467" y="2075255"/>
            <a:ext cx="2954866" cy="4287581"/>
          </a:xfrm>
        </p:spPr>
        <p:txBody>
          <a:bodyPr>
            <a:normAutofit lnSpcReduction="10000"/>
          </a:bodyPr>
          <a:lstStyle/>
          <a:p>
            <a:pPr marL="398972" indent="-398972" defTabSz="952097" eaLnBrk="0" hangingPunct="0">
              <a:buSzPct val="60000"/>
            </a:pPr>
            <a:r>
              <a:rPr lang="en-US" dirty="0" err="1">
                <a:solidFill>
                  <a:srgbClr val="0070C0"/>
                </a:solidFill>
              </a:rPr>
              <a:t>Dataload</a:t>
            </a:r>
            <a:endParaRPr lang="en-US" dirty="0">
              <a:solidFill>
                <a:srgbClr val="0070C0"/>
              </a:solidFill>
            </a:endParaRPr>
          </a:p>
          <a:p>
            <a:pPr marL="856172" lvl="1" indent="-398972" defTabSz="952097" eaLnBrk="0" hangingPunct="0">
              <a:buSzPct val="60000"/>
            </a:pPr>
            <a:r>
              <a:rPr lang="en-US" dirty="0">
                <a:solidFill>
                  <a:srgbClr val="0070C0"/>
                </a:solidFill>
              </a:rPr>
              <a:t>CSV, Excel (</a:t>
            </a:r>
            <a:r>
              <a:rPr lang="en-US" dirty="0" err="1">
                <a:solidFill>
                  <a:srgbClr val="0070C0"/>
                </a:solidFill>
              </a:rPr>
              <a:t>xls</a:t>
            </a:r>
            <a:r>
              <a:rPr lang="en-US" dirty="0">
                <a:solidFill>
                  <a:srgbClr val="0070C0"/>
                </a:solidFill>
              </a:rPr>
              <a:t>/xlsx)</a:t>
            </a:r>
          </a:p>
          <a:p>
            <a:pPr marL="856172" lvl="1" indent="-398972" defTabSz="952097" eaLnBrk="0" hangingPunct="0">
              <a:buSzPct val="60000"/>
            </a:pPr>
            <a:r>
              <a:rPr lang="en-US" dirty="0">
                <a:solidFill>
                  <a:srgbClr val="0070C0"/>
                </a:solidFill>
              </a:rPr>
              <a:t>Load arbitrary numbers of datasets</a:t>
            </a:r>
          </a:p>
          <a:p>
            <a:pPr marL="398972" indent="-398972" defTabSz="952097" eaLnBrk="0" hangingPunct="0">
              <a:buSzPct val="60000"/>
            </a:pPr>
            <a:r>
              <a:rPr lang="en-US" dirty="0">
                <a:solidFill>
                  <a:srgbClr val="0070C0"/>
                </a:solidFill>
              </a:rPr>
              <a:t>Field Mapping</a:t>
            </a:r>
          </a:p>
          <a:p>
            <a:pPr marL="398972" indent="-398972" defTabSz="952097" eaLnBrk="0" hangingPunct="0">
              <a:buSzPct val="60000"/>
            </a:pPr>
            <a:r>
              <a:rPr lang="en-US" dirty="0">
                <a:solidFill>
                  <a:srgbClr val="0070C0"/>
                </a:solidFill>
              </a:rPr>
              <a:t>Data Merge</a:t>
            </a:r>
          </a:p>
          <a:p>
            <a:pPr marL="398972" indent="-398972" defTabSz="952097" eaLnBrk="0" hangingPunct="0">
              <a:buSzPct val="60000"/>
            </a:pPr>
            <a:r>
              <a:rPr lang="en-US" dirty="0">
                <a:solidFill>
                  <a:srgbClr val="0070C0"/>
                </a:solidFill>
              </a:rPr>
              <a:t>Content/</a:t>
            </a:r>
            <a:br>
              <a:rPr lang="en-US" dirty="0">
                <a:solidFill>
                  <a:srgbClr val="0070C0"/>
                </a:solidFill>
              </a:rPr>
            </a:br>
            <a:r>
              <a:rPr lang="en-US" dirty="0">
                <a:solidFill>
                  <a:srgbClr val="0070C0"/>
                </a:solidFill>
              </a:rPr>
              <a:t>Structure Validation</a:t>
            </a:r>
          </a:p>
          <a:p>
            <a:pPr marL="398972" indent="-398972" defTabSz="952097" eaLnBrk="0" hangingPunct="0">
              <a:buSzPct val="60000"/>
            </a:pPr>
            <a:endParaRPr lang="en-US" sz="1800" dirty="0">
              <a:solidFill>
                <a:srgbClr val="0070C0"/>
              </a:solidFill>
            </a:endParaRPr>
          </a:p>
        </p:txBody>
      </p:sp>
      <p:pic>
        <p:nvPicPr>
          <p:cNvPr id="5" name="Picture 4" descr="Table&#10;&#10;Description automatically generated">
            <a:extLst>
              <a:ext uri="{FF2B5EF4-FFF2-40B4-BE49-F238E27FC236}">
                <a16:creationId xmlns:a16="http://schemas.microsoft.com/office/drawing/2014/main" id="{0753C2A8-07DA-4D34-B418-E90900DA6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6467" y="1825624"/>
            <a:ext cx="9020718" cy="4927757"/>
          </a:xfrm>
          <a:prstGeom prst="rect">
            <a:avLst/>
          </a:prstGeom>
        </p:spPr>
      </p:pic>
    </p:spTree>
    <p:extLst>
      <p:ext uri="{BB962C8B-B14F-4D97-AF65-F5344CB8AC3E}">
        <p14:creationId xmlns:p14="http://schemas.microsoft.com/office/powerpoint/2010/main" val="40198693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1933</TotalTime>
  <Words>810</Words>
  <Application>Microsoft Office PowerPoint</Application>
  <PresentationFormat>Widescreen</PresentationFormat>
  <Paragraphs>103</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Bradley Hand ITC</vt:lpstr>
      <vt:lpstr>Calibri</vt:lpstr>
      <vt:lpstr>Calibri Light</vt:lpstr>
      <vt:lpstr>Office Theme</vt:lpstr>
      <vt:lpstr>PowerPoint Presentation</vt:lpstr>
      <vt:lpstr>what is NCA?</vt:lpstr>
      <vt:lpstr>what is openNCA?</vt:lpstr>
      <vt:lpstr>PowerPoint Presentation</vt:lpstr>
      <vt:lpstr>PowerPoint Presentation</vt:lpstr>
      <vt:lpstr>PowerPoint Presentation</vt:lpstr>
      <vt:lpstr>Lineage Map &amp; Filtering</vt:lpstr>
      <vt:lpstr>PowerPoint Presentation</vt:lpstr>
      <vt:lpstr>Data Loading</vt:lpstr>
      <vt:lpstr>Protocol Registration Meta-data Authentication &amp; Data Access Controls</vt:lpstr>
      <vt:lpstr>User and Global Library</vt:lpstr>
      <vt:lpstr>PowerPoint Presentation</vt:lpstr>
      <vt:lpstr>Visualization</vt:lpstr>
      <vt:lpstr>R Driven Data Transformations</vt:lpstr>
      <vt:lpstr>Rstudio IDE</vt:lpstr>
      <vt:lpstr>Rmarkdown/LaTeX Report Generation</vt:lpstr>
      <vt:lpstr>Compute Palettes automate script execution</vt:lpstr>
      <vt:lpstr>PowerPoint Presentation</vt:lpstr>
      <vt:lpstr>openNCA R Computation Engine</vt:lpstr>
      <vt:lpstr>NCA Primary and Derived Parameter Generation</vt:lpstr>
      <vt:lpstr>PowerPoint Presentation</vt:lpstr>
      <vt:lpstr>Data, Status, Entity Search</vt:lpstr>
      <vt:lpstr>PowerPoint Presentation</vt:lpstr>
      <vt:lpstr>Pharmaceutical Open Source Software Consortium (POSSC)</vt:lpstr>
      <vt:lpstr>openNCA</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Tensfeldt, Thomas G</dc:creator>
  <cp:lastModifiedBy>Tensfeldt, Thomas G</cp:lastModifiedBy>
  <cp:revision>61</cp:revision>
  <dcterms:created xsi:type="dcterms:W3CDTF">2020-10-07T12:46:58Z</dcterms:created>
  <dcterms:modified xsi:type="dcterms:W3CDTF">2020-10-08T21:09:14Z</dcterms:modified>
</cp:coreProperties>
</file>